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5"/>
    <p:sldMasterId id="214748367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Lst>
  <p:sldSz cy="5143500" cx="9144000"/>
  <p:notesSz cx="6858000" cy="9144000"/>
  <p:embeddedFontLst>
    <p:embeddedFont>
      <p:font typeface="Montserrat"/>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2" name="Megan Mcnuer"/>
  <p:cmAuthor clrIdx="1" id="1" initials="" lastIdx="1" name="William McGlone"/>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font" Target="fonts/Montserrat-regular.fntdata"/><Relationship Id="rId23" Type="http://schemas.openxmlformats.org/officeDocument/2006/relationships/slide" Target="slides/slide16.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2.xml"/><Relationship Id="rId26" Type="http://schemas.openxmlformats.org/officeDocument/2006/relationships/font" Target="fonts/Montserrat-italic.fntdata"/><Relationship Id="rId25" Type="http://schemas.openxmlformats.org/officeDocument/2006/relationships/font" Target="fonts/Montserrat-bold.fntdata"/><Relationship Id="rId27" Type="http://schemas.openxmlformats.org/officeDocument/2006/relationships/font" Target="fonts/Montserrat-boldItalic.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4-20T20:05:00.080">
    <p:pos x="6000" y="0"/>
    <p:text>This is approximately where i figured we could add videos or pictures to show testing and possible failures vs success. Like a channel detection picture that didnt quite work</p:text>
  </p:cm>
  <p:cm authorId="1" idx="1" dt="2026-04-20T20:05:00.080">
    <p:pos x="6000" y="0"/>
    <p:text>I like it</p:text>
  </p:cm>
  <p:cm authorId="0" idx="2" dt="2026-04-20T18:43:28.209">
    <p:pos x="6000" y="100"/>
    <p:text>Also need to rearrange and work on flow</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d8189c6c30_0_174:notes"/>
          <p:cNvSpPr txBox="1"/>
          <p:nvPr>
            <p:ph idx="1" type="body"/>
          </p:nvPr>
        </p:nvSpPr>
        <p:spPr>
          <a:xfrm>
            <a:off x="685785" y="4343385"/>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Ainara</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technical video should be 8-12 minutes in length. It should cover motivation, problem definition, description and discussion of your design solution, performance analysis, project strengths and weaknesses, and demonstration of the project. The audience is often most interested in seeing the project working. It is often helpful to distribute demo clips throughout the video rather than just at the end to draw the viewers in. While discussing the motivation, you may also want to also target technically inclined (but not necessarily technically trained) audience, for example, prospective engineering students (e.g. currently in high school or first year of colle</a:t>
            </a:r>
            <a:endParaRPr/>
          </a:p>
        </p:txBody>
      </p:sp>
      <p:sp>
        <p:nvSpPr>
          <p:cNvPr id="125" name="Google Shape;125;g3d8189c6c30_0_174:notes"/>
          <p:cNvSpPr/>
          <p:nvPr>
            <p:ph idx="2" type="sldImg"/>
          </p:nvPr>
        </p:nvSpPr>
        <p:spPr>
          <a:xfrm>
            <a:off x="381204" y="685795"/>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d824a9964c_0_105:notes"/>
          <p:cNvSpPr txBox="1"/>
          <p:nvPr>
            <p:ph idx="1" type="body"/>
          </p:nvPr>
        </p:nvSpPr>
        <p:spPr>
          <a:xfrm>
            <a:off x="685785" y="4343385"/>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Megan</a:t>
            </a:r>
            <a:endParaRPr/>
          </a:p>
          <a:p>
            <a:pPr indent="0" lvl="0" marL="0" rtl="0" algn="l">
              <a:spcBef>
                <a:spcPts val="0"/>
              </a:spcBef>
              <a:spcAft>
                <a:spcPts val="0"/>
              </a:spcAft>
              <a:buNone/>
            </a:pPr>
            <a:r>
              <a:t/>
            </a:r>
            <a:endParaRPr/>
          </a:p>
        </p:txBody>
      </p:sp>
      <p:sp>
        <p:nvSpPr>
          <p:cNvPr id="196" name="Google Shape;196;g3d824a9964c_0_105:notes"/>
          <p:cNvSpPr/>
          <p:nvPr>
            <p:ph idx="2" type="sldImg"/>
          </p:nvPr>
        </p:nvSpPr>
        <p:spPr>
          <a:xfrm>
            <a:off x="381204" y="685795"/>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3d8189c6c30_0_3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3d8189c6c30_0_3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Camren</a:t>
            </a:r>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3d8189c6c30_0_3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3d8189c6c30_0_3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Avi</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d8189c6c30_0_3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3d8189c6c30_0_3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Dylan</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3d8189c6c30_0_526:notes"/>
          <p:cNvSpPr txBox="1"/>
          <p:nvPr>
            <p:ph idx="1" type="body"/>
          </p:nvPr>
        </p:nvSpPr>
        <p:spPr>
          <a:xfrm>
            <a:off x="685785" y="4343385"/>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Camren</a:t>
            </a:r>
            <a:endParaRPr/>
          </a:p>
        </p:txBody>
      </p:sp>
      <p:sp>
        <p:nvSpPr>
          <p:cNvPr id="234" name="Google Shape;234;g3d8189c6c30_0_526:notes"/>
          <p:cNvSpPr/>
          <p:nvPr>
            <p:ph idx="2" type="sldImg"/>
          </p:nvPr>
        </p:nvSpPr>
        <p:spPr>
          <a:xfrm>
            <a:off x="381204" y="685795"/>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3d8189c6c30_0_605:notes"/>
          <p:cNvSpPr txBox="1"/>
          <p:nvPr>
            <p:ph idx="1" type="body"/>
          </p:nvPr>
        </p:nvSpPr>
        <p:spPr>
          <a:xfrm>
            <a:off x="685785" y="4343385"/>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Dylan</a:t>
            </a:r>
            <a:endParaRPr/>
          </a:p>
        </p:txBody>
      </p:sp>
      <p:sp>
        <p:nvSpPr>
          <p:cNvPr id="240" name="Google Shape;240;g3d8189c6c30_0_605:notes"/>
          <p:cNvSpPr/>
          <p:nvPr>
            <p:ph idx="2" type="sldImg"/>
          </p:nvPr>
        </p:nvSpPr>
        <p:spPr>
          <a:xfrm>
            <a:off x="381204" y="685795"/>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3d82e9f17f7_0_4:notes"/>
          <p:cNvSpPr txBox="1"/>
          <p:nvPr>
            <p:ph idx="1" type="body"/>
          </p:nvPr>
        </p:nvSpPr>
        <p:spPr>
          <a:xfrm>
            <a:off x="685785" y="4343385"/>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Megan</a:t>
            </a:r>
            <a:endParaRPr/>
          </a:p>
        </p:txBody>
      </p:sp>
      <p:sp>
        <p:nvSpPr>
          <p:cNvPr id="246" name="Google Shape;246;g3d82e9f17f7_0_4:notes"/>
          <p:cNvSpPr/>
          <p:nvPr>
            <p:ph idx="2" type="sldImg"/>
          </p:nvPr>
        </p:nvSpPr>
        <p:spPr>
          <a:xfrm>
            <a:off x="381204" y="685795"/>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d8189c6c30_0_3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3d8189c6c30_0_3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3d8189c6c30_0_255:notes"/>
          <p:cNvSpPr txBox="1"/>
          <p:nvPr>
            <p:ph idx="1" type="body"/>
          </p:nvPr>
        </p:nvSpPr>
        <p:spPr>
          <a:xfrm>
            <a:off x="685785" y="4343385"/>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Ainara</a:t>
            </a:r>
            <a:endParaRPr/>
          </a:p>
        </p:txBody>
      </p:sp>
      <p:sp>
        <p:nvSpPr>
          <p:cNvPr id="140" name="Google Shape;140;g3d8189c6c30_0_255:notes"/>
          <p:cNvSpPr/>
          <p:nvPr>
            <p:ph idx="2" type="sldImg"/>
          </p:nvPr>
        </p:nvSpPr>
        <p:spPr>
          <a:xfrm>
            <a:off x="381204" y="685795"/>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d8189c6c30_0_358:notes"/>
          <p:cNvSpPr txBox="1"/>
          <p:nvPr>
            <p:ph idx="1" type="body"/>
          </p:nvPr>
        </p:nvSpPr>
        <p:spPr>
          <a:xfrm>
            <a:off x="685785" y="4343385"/>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Ainara</a:t>
            </a:r>
            <a:endParaRPr/>
          </a:p>
        </p:txBody>
      </p:sp>
      <p:sp>
        <p:nvSpPr>
          <p:cNvPr id="146" name="Google Shape;146;g3d8189c6c30_0_358:notes"/>
          <p:cNvSpPr/>
          <p:nvPr>
            <p:ph idx="2" type="sldImg"/>
          </p:nvPr>
        </p:nvSpPr>
        <p:spPr>
          <a:xfrm>
            <a:off x="381204" y="685795"/>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d8455389a7_4_0:notes"/>
          <p:cNvSpPr txBox="1"/>
          <p:nvPr>
            <p:ph idx="1" type="body"/>
          </p:nvPr>
        </p:nvSpPr>
        <p:spPr>
          <a:xfrm>
            <a:off x="685785" y="4343385"/>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Rivers</a:t>
            </a:r>
            <a:endParaRPr/>
          </a:p>
        </p:txBody>
      </p:sp>
      <p:sp>
        <p:nvSpPr>
          <p:cNvPr id="153" name="Google Shape;153;g3d8455389a7_4_0:notes"/>
          <p:cNvSpPr/>
          <p:nvPr>
            <p:ph idx="2" type="sldImg"/>
          </p:nvPr>
        </p:nvSpPr>
        <p:spPr>
          <a:xfrm>
            <a:off x="381204" y="685795"/>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3d82e9f17f7_0_9:notes"/>
          <p:cNvSpPr txBox="1"/>
          <p:nvPr>
            <p:ph idx="1" type="body"/>
          </p:nvPr>
        </p:nvSpPr>
        <p:spPr>
          <a:xfrm>
            <a:off x="685785" y="4343385"/>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Rivers</a:t>
            </a:r>
            <a:endParaRPr/>
          </a:p>
        </p:txBody>
      </p:sp>
      <p:sp>
        <p:nvSpPr>
          <p:cNvPr id="163" name="Google Shape;163;g3d82e9f17f7_0_9:notes"/>
          <p:cNvSpPr/>
          <p:nvPr>
            <p:ph idx="2" type="sldImg"/>
          </p:nvPr>
        </p:nvSpPr>
        <p:spPr>
          <a:xfrm>
            <a:off x="381204" y="685795"/>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3d824a9964c_0_10:notes"/>
          <p:cNvSpPr txBox="1"/>
          <p:nvPr>
            <p:ph idx="1" type="body"/>
          </p:nvPr>
        </p:nvSpPr>
        <p:spPr>
          <a:xfrm>
            <a:off x="685785" y="4343385"/>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Megan</a:t>
            </a:r>
            <a:endParaRPr/>
          </a:p>
        </p:txBody>
      </p:sp>
      <p:sp>
        <p:nvSpPr>
          <p:cNvPr id="169" name="Google Shape;169;g3d824a9964c_0_10:notes"/>
          <p:cNvSpPr/>
          <p:nvPr>
            <p:ph idx="2" type="sldImg"/>
          </p:nvPr>
        </p:nvSpPr>
        <p:spPr>
          <a:xfrm>
            <a:off x="381204" y="685795"/>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3d8189c6c30_0_437:notes"/>
          <p:cNvSpPr txBox="1"/>
          <p:nvPr>
            <p:ph idx="1" type="body"/>
          </p:nvPr>
        </p:nvSpPr>
        <p:spPr>
          <a:xfrm>
            <a:off x="685785" y="4343385"/>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Will</a:t>
            </a:r>
            <a:endParaRPr/>
          </a:p>
        </p:txBody>
      </p:sp>
      <p:sp>
        <p:nvSpPr>
          <p:cNvPr id="179" name="Google Shape;179;g3d8189c6c30_0_437:notes"/>
          <p:cNvSpPr/>
          <p:nvPr>
            <p:ph idx="2" type="sldImg"/>
          </p:nvPr>
        </p:nvSpPr>
        <p:spPr>
          <a:xfrm>
            <a:off x="381204" y="685795"/>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d8189c6c30_0_445:notes"/>
          <p:cNvSpPr txBox="1"/>
          <p:nvPr>
            <p:ph idx="1" type="body"/>
          </p:nvPr>
        </p:nvSpPr>
        <p:spPr>
          <a:xfrm>
            <a:off x="685785" y="4343385"/>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Will</a:t>
            </a:r>
            <a:endParaRPr/>
          </a:p>
        </p:txBody>
      </p:sp>
      <p:sp>
        <p:nvSpPr>
          <p:cNvPr id="187" name="Google Shape;187;g3d8189c6c30_0_445:notes"/>
          <p:cNvSpPr/>
          <p:nvPr>
            <p:ph idx="2" type="sldImg"/>
          </p:nvPr>
        </p:nvSpPr>
        <p:spPr>
          <a:xfrm>
            <a:off x="381204" y="685795"/>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gradFill>
          <a:gsLst>
            <a:gs pos="0">
              <a:srgbClr val="FFFFFF"/>
            </a:gs>
            <a:gs pos="100000">
              <a:srgbClr val="B3B3B3"/>
            </a:gs>
          </a:gsLst>
          <a:lin ang="5400012" scaled="0"/>
        </a:gradFill>
      </p:bgPr>
    </p:bg>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1597819"/>
            <a:ext cx="7772400" cy="11025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371600" y="2914650"/>
            <a:ext cx="6400800" cy="1314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59" name="Google Shape;59;p14"/>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1" name="Shape 61"/>
        <p:cNvGrpSpPr/>
        <p:nvPr/>
      </p:nvGrpSpPr>
      <p:grpSpPr>
        <a:xfrm>
          <a:off x="0" y="0"/>
          <a:ext cx="0" cy="0"/>
          <a:chOff x="0" y="0"/>
          <a:chExt cx="0" cy="0"/>
        </a:xfrm>
      </p:grpSpPr>
      <p:sp>
        <p:nvSpPr>
          <p:cNvPr id="62" name="Google Shape;62;p15"/>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5"/>
          <p:cNvSpPr txBox="1"/>
          <p:nvPr>
            <p:ph idx="1" type="body"/>
          </p:nvPr>
        </p:nvSpPr>
        <p:spPr>
          <a:xfrm>
            <a:off x="457200" y="1200150"/>
            <a:ext cx="8229600" cy="33945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4" name="Google Shape;64;p15"/>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15"/>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5"/>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7" name="Shape 67"/>
        <p:cNvGrpSpPr/>
        <p:nvPr/>
      </p:nvGrpSpPr>
      <p:grpSpPr>
        <a:xfrm>
          <a:off x="0" y="0"/>
          <a:ext cx="0" cy="0"/>
          <a:chOff x="0" y="0"/>
          <a:chExt cx="0" cy="0"/>
        </a:xfrm>
      </p:grpSpPr>
      <p:sp>
        <p:nvSpPr>
          <p:cNvPr id="68" name="Google Shape;68;p16"/>
          <p:cNvSpPr txBox="1"/>
          <p:nvPr>
            <p:ph type="title"/>
          </p:nvPr>
        </p:nvSpPr>
        <p:spPr>
          <a:xfrm>
            <a:off x="722313" y="3305175"/>
            <a:ext cx="7772400" cy="10215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16"/>
          <p:cNvSpPr txBox="1"/>
          <p:nvPr>
            <p:ph idx="1" type="body"/>
          </p:nvPr>
        </p:nvSpPr>
        <p:spPr>
          <a:xfrm>
            <a:off x="722313" y="2180035"/>
            <a:ext cx="7772400" cy="1125300"/>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70" name="Google Shape;70;p16"/>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6"/>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6"/>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3" name="Shape 73"/>
        <p:cNvGrpSpPr/>
        <p:nvPr/>
      </p:nvGrpSpPr>
      <p:grpSpPr>
        <a:xfrm>
          <a:off x="0" y="0"/>
          <a:ext cx="0" cy="0"/>
          <a:chOff x="0" y="0"/>
          <a:chExt cx="0" cy="0"/>
        </a:xfrm>
      </p:grpSpPr>
      <p:sp>
        <p:nvSpPr>
          <p:cNvPr id="74" name="Google Shape;74;p17"/>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17"/>
          <p:cNvSpPr txBox="1"/>
          <p:nvPr>
            <p:ph idx="1" type="body"/>
          </p:nvPr>
        </p:nvSpPr>
        <p:spPr>
          <a:xfrm>
            <a:off x="457200" y="1200150"/>
            <a:ext cx="4038600" cy="3394500"/>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76" name="Google Shape;76;p17"/>
          <p:cNvSpPr txBox="1"/>
          <p:nvPr>
            <p:ph idx="2" type="body"/>
          </p:nvPr>
        </p:nvSpPr>
        <p:spPr>
          <a:xfrm>
            <a:off x="4648200" y="1200150"/>
            <a:ext cx="4038600" cy="3394500"/>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77" name="Google Shape;77;p17"/>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7"/>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7"/>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0" name="Shape 80"/>
        <p:cNvGrpSpPr/>
        <p:nvPr/>
      </p:nvGrpSpPr>
      <p:grpSpPr>
        <a:xfrm>
          <a:off x="0" y="0"/>
          <a:ext cx="0" cy="0"/>
          <a:chOff x="0" y="0"/>
          <a:chExt cx="0" cy="0"/>
        </a:xfrm>
      </p:grpSpPr>
      <p:sp>
        <p:nvSpPr>
          <p:cNvPr id="81" name="Google Shape;81;p18"/>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18"/>
          <p:cNvSpPr txBox="1"/>
          <p:nvPr>
            <p:ph idx="1" type="body"/>
          </p:nvPr>
        </p:nvSpPr>
        <p:spPr>
          <a:xfrm>
            <a:off x="457200" y="1151335"/>
            <a:ext cx="4040100" cy="480000"/>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83" name="Google Shape;83;p18"/>
          <p:cNvSpPr txBox="1"/>
          <p:nvPr>
            <p:ph idx="2" type="body"/>
          </p:nvPr>
        </p:nvSpPr>
        <p:spPr>
          <a:xfrm>
            <a:off x="457200" y="1631156"/>
            <a:ext cx="4040100" cy="29634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84" name="Google Shape;84;p18"/>
          <p:cNvSpPr txBox="1"/>
          <p:nvPr>
            <p:ph idx="3" type="body"/>
          </p:nvPr>
        </p:nvSpPr>
        <p:spPr>
          <a:xfrm>
            <a:off x="4645025" y="1151335"/>
            <a:ext cx="4041900" cy="480000"/>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85" name="Google Shape;85;p18"/>
          <p:cNvSpPr txBox="1"/>
          <p:nvPr>
            <p:ph idx="4" type="body"/>
          </p:nvPr>
        </p:nvSpPr>
        <p:spPr>
          <a:xfrm>
            <a:off x="4645025" y="1631156"/>
            <a:ext cx="4041900" cy="29634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86" name="Google Shape;86;p18"/>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18"/>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18"/>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9" name="Shape 89"/>
        <p:cNvGrpSpPr/>
        <p:nvPr/>
      </p:nvGrpSpPr>
      <p:grpSpPr>
        <a:xfrm>
          <a:off x="0" y="0"/>
          <a:ext cx="0" cy="0"/>
          <a:chOff x="0" y="0"/>
          <a:chExt cx="0" cy="0"/>
        </a:xfrm>
      </p:grpSpPr>
      <p:sp>
        <p:nvSpPr>
          <p:cNvPr id="90" name="Google Shape;90;p19"/>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 name="Google Shape;91;p19"/>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19"/>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19"/>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4" name="Shape 94"/>
        <p:cNvGrpSpPr/>
        <p:nvPr/>
      </p:nvGrpSpPr>
      <p:grpSpPr>
        <a:xfrm>
          <a:off x="0" y="0"/>
          <a:ext cx="0" cy="0"/>
          <a:chOff x="0" y="0"/>
          <a:chExt cx="0" cy="0"/>
        </a:xfrm>
      </p:grpSpPr>
      <p:sp>
        <p:nvSpPr>
          <p:cNvPr id="95" name="Google Shape;95;p20"/>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20"/>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20"/>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8" name="Shape 98"/>
        <p:cNvGrpSpPr/>
        <p:nvPr/>
      </p:nvGrpSpPr>
      <p:grpSpPr>
        <a:xfrm>
          <a:off x="0" y="0"/>
          <a:ext cx="0" cy="0"/>
          <a:chOff x="0" y="0"/>
          <a:chExt cx="0" cy="0"/>
        </a:xfrm>
      </p:grpSpPr>
      <p:sp>
        <p:nvSpPr>
          <p:cNvPr id="99" name="Google Shape;99;p21"/>
          <p:cNvSpPr txBox="1"/>
          <p:nvPr>
            <p:ph type="title"/>
          </p:nvPr>
        </p:nvSpPr>
        <p:spPr>
          <a:xfrm>
            <a:off x="457200" y="204788"/>
            <a:ext cx="3008400" cy="8718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0" name="Google Shape;100;p21"/>
          <p:cNvSpPr txBox="1"/>
          <p:nvPr>
            <p:ph idx="1" type="body"/>
          </p:nvPr>
        </p:nvSpPr>
        <p:spPr>
          <a:xfrm>
            <a:off x="3575050" y="204788"/>
            <a:ext cx="5111700" cy="4389900"/>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101" name="Google Shape;101;p21"/>
          <p:cNvSpPr txBox="1"/>
          <p:nvPr>
            <p:ph idx="2" type="body"/>
          </p:nvPr>
        </p:nvSpPr>
        <p:spPr>
          <a:xfrm>
            <a:off x="457200" y="1076325"/>
            <a:ext cx="3008400" cy="35184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102" name="Google Shape;102;p21"/>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21"/>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4" name="Shape 104"/>
        <p:cNvGrpSpPr/>
        <p:nvPr/>
      </p:nvGrpSpPr>
      <p:grpSpPr>
        <a:xfrm>
          <a:off x="0" y="0"/>
          <a:ext cx="0" cy="0"/>
          <a:chOff x="0" y="0"/>
          <a:chExt cx="0" cy="0"/>
        </a:xfrm>
      </p:grpSpPr>
      <p:sp>
        <p:nvSpPr>
          <p:cNvPr id="105" name="Google Shape;105;p22"/>
          <p:cNvSpPr txBox="1"/>
          <p:nvPr>
            <p:ph type="title"/>
          </p:nvPr>
        </p:nvSpPr>
        <p:spPr>
          <a:xfrm>
            <a:off x="1792288" y="3600450"/>
            <a:ext cx="5486400" cy="4251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22"/>
          <p:cNvSpPr/>
          <p:nvPr>
            <p:ph idx="2" type="pic"/>
          </p:nvPr>
        </p:nvSpPr>
        <p:spPr>
          <a:xfrm>
            <a:off x="1792288" y="459581"/>
            <a:ext cx="5486400" cy="3086100"/>
          </a:xfrm>
          <a:prstGeom prst="rect">
            <a:avLst/>
          </a:prstGeom>
          <a:noFill/>
          <a:ln>
            <a:noFill/>
          </a:ln>
        </p:spPr>
      </p:sp>
      <p:sp>
        <p:nvSpPr>
          <p:cNvPr id="107" name="Google Shape;107;p22"/>
          <p:cNvSpPr txBox="1"/>
          <p:nvPr>
            <p:ph idx="1" type="body"/>
          </p:nvPr>
        </p:nvSpPr>
        <p:spPr>
          <a:xfrm>
            <a:off x="1792288" y="4025504"/>
            <a:ext cx="5486400" cy="6036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108" name="Google Shape;108;p22"/>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22"/>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0" name="Google Shape;110;p22"/>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11" name="Shape 111"/>
        <p:cNvGrpSpPr/>
        <p:nvPr/>
      </p:nvGrpSpPr>
      <p:grpSpPr>
        <a:xfrm>
          <a:off x="0" y="0"/>
          <a:ext cx="0" cy="0"/>
          <a:chOff x="0" y="0"/>
          <a:chExt cx="0" cy="0"/>
        </a:xfrm>
      </p:grpSpPr>
      <p:sp>
        <p:nvSpPr>
          <p:cNvPr id="112" name="Google Shape;112;p23"/>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3" name="Google Shape;113;p23"/>
          <p:cNvSpPr txBox="1"/>
          <p:nvPr>
            <p:ph idx="1" type="body"/>
          </p:nvPr>
        </p:nvSpPr>
        <p:spPr>
          <a:xfrm rot="5400000">
            <a:off x="2874750" y="-1217400"/>
            <a:ext cx="3394500"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4" name="Google Shape;114;p23"/>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5" name="Google Shape;115;p23"/>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6" name="Google Shape;116;p23"/>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17" name="Shape 117"/>
        <p:cNvGrpSpPr/>
        <p:nvPr/>
      </p:nvGrpSpPr>
      <p:grpSpPr>
        <a:xfrm>
          <a:off x="0" y="0"/>
          <a:ext cx="0" cy="0"/>
          <a:chOff x="0" y="0"/>
          <a:chExt cx="0" cy="0"/>
        </a:xfrm>
      </p:grpSpPr>
      <p:sp>
        <p:nvSpPr>
          <p:cNvPr id="118" name="Google Shape;118;p24"/>
          <p:cNvSpPr txBox="1"/>
          <p:nvPr>
            <p:ph type="title"/>
          </p:nvPr>
        </p:nvSpPr>
        <p:spPr>
          <a:xfrm rot="5400000">
            <a:off x="5463750" y="1371629"/>
            <a:ext cx="4388700"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9" name="Google Shape;119;p24"/>
          <p:cNvSpPr txBox="1"/>
          <p:nvPr>
            <p:ph idx="1" type="body"/>
          </p:nvPr>
        </p:nvSpPr>
        <p:spPr>
          <a:xfrm rot="5400000">
            <a:off x="1272750" y="-609572"/>
            <a:ext cx="4388700"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0" name="Google Shape;120;p24"/>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24"/>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24"/>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1.xml"/><Relationship Id="rId10" Type="http://schemas.openxmlformats.org/officeDocument/2006/relationships/slideLayout" Target="../slideLayouts/slideLayout20.xml"/><Relationship Id="rId13" Type="http://schemas.openxmlformats.org/officeDocument/2006/relationships/theme" Target="../theme/theme1.xml"/><Relationship Id="rId12" Type="http://schemas.openxmlformats.org/officeDocument/2006/relationships/slideLayout" Target="../slideLayouts/slideLayout22.xml"/><Relationship Id="rId1" Type="http://schemas.openxmlformats.org/officeDocument/2006/relationships/image" Target="../media/image2.pn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9" Type="http://schemas.openxmlformats.org/officeDocument/2006/relationships/slideLayout" Target="../slideLayouts/slideLayout19.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lin ang="5400012" scaled="0"/>
        </a:gra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marR="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457200" y="1200150"/>
            <a:ext cx="8229600" cy="3394500"/>
          </a:xfrm>
          <a:prstGeom prst="rect">
            <a:avLst/>
          </a:prstGeom>
          <a:noFill/>
          <a:ln>
            <a:noFill/>
          </a:ln>
        </p:spPr>
        <p:txBody>
          <a:bodyPr anchorCtr="0" anchor="t" bIns="45700" lIns="91425" spcFirstLastPara="1" rIns="91425" wrap="square" tIns="45700">
            <a:norm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53" name="Google Shape;53;p13"/>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marR="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algn="r">
              <a:spcBef>
                <a:spcPts val="0"/>
              </a:spcBef>
              <a:buNone/>
              <a:defRPr b="0" i="0" sz="1200" u="none" cap="none" strike="noStrike">
                <a:solidFill>
                  <a:srgbClr val="888888"/>
                </a:solidFill>
                <a:latin typeface="Calibri"/>
                <a:ea typeface="Calibri"/>
                <a:cs typeface="Calibri"/>
                <a:sym typeface="Calibri"/>
              </a:defRPr>
            </a:lvl1pPr>
            <a:lvl2pPr indent="0" lvl="1" marL="0" marR="0" algn="r">
              <a:spcBef>
                <a:spcPts val="0"/>
              </a:spcBef>
              <a:buNone/>
              <a:defRPr b="0" i="0" sz="1200" u="none" cap="none" strike="noStrike">
                <a:solidFill>
                  <a:srgbClr val="888888"/>
                </a:solidFill>
                <a:latin typeface="Calibri"/>
                <a:ea typeface="Calibri"/>
                <a:cs typeface="Calibri"/>
                <a:sym typeface="Calibri"/>
              </a:defRPr>
            </a:lvl2pPr>
            <a:lvl3pPr indent="0" lvl="2" marL="0" marR="0" algn="r">
              <a:spcBef>
                <a:spcPts val="0"/>
              </a:spcBef>
              <a:buNone/>
              <a:defRPr b="0" i="0" sz="1200" u="none" cap="none" strike="noStrike">
                <a:solidFill>
                  <a:srgbClr val="888888"/>
                </a:solidFill>
                <a:latin typeface="Calibri"/>
                <a:ea typeface="Calibri"/>
                <a:cs typeface="Calibri"/>
                <a:sym typeface="Calibri"/>
              </a:defRPr>
            </a:lvl3pPr>
            <a:lvl4pPr indent="0" lvl="3" marL="0" marR="0" algn="r">
              <a:spcBef>
                <a:spcPts val="0"/>
              </a:spcBef>
              <a:buNone/>
              <a:defRPr b="0" i="0" sz="1200" u="none" cap="none" strike="noStrike">
                <a:solidFill>
                  <a:srgbClr val="888888"/>
                </a:solidFill>
                <a:latin typeface="Calibri"/>
                <a:ea typeface="Calibri"/>
                <a:cs typeface="Calibri"/>
                <a:sym typeface="Calibri"/>
              </a:defRPr>
            </a:lvl4pPr>
            <a:lvl5pPr indent="0" lvl="4" marL="0" marR="0" algn="r">
              <a:spcBef>
                <a:spcPts val="0"/>
              </a:spcBef>
              <a:buNone/>
              <a:defRPr b="0" i="0" sz="1200" u="none" cap="none" strike="noStrike">
                <a:solidFill>
                  <a:srgbClr val="888888"/>
                </a:solidFill>
                <a:latin typeface="Calibri"/>
                <a:ea typeface="Calibri"/>
                <a:cs typeface="Calibri"/>
                <a:sym typeface="Calibri"/>
              </a:defRPr>
            </a:lvl5pPr>
            <a:lvl6pPr indent="0" lvl="5" marL="0" marR="0" algn="r">
              <a:spcBef>
                <a:spcPts val="0"/>
              </a:spcBef>
              <a:buNone/>
              <a:defRPr b="0" i="0" sz="1200" u="none" cap="none" strike="noStrike">
                <a:solidFill>
                  <a:srgbClr val="888888"/>
                </a:solidFill>
                <a:latin typeface="Calibri"/>
                <a:ea typeface="Calibri"/>
                <a:cs typeface="Calibri"/>
                <a:sym typeface="Calibri"/>
              </a:defRPr>
            </a:lvl6pPr>
            <a:lvl7pPr indent="0" lvl="6" marL="0" marR="0" algn="r">
              <a:spcBef>
                <a:spcPts val="0"/>
              </a:spcBef>
              <a:buNone/>
              <a:defRPr b="0" i="0" sz="1200" u="none" cap="none" strike="noStrike">
                <a:solidFill>
                  <a:srgbClr val="888888"/>
                </a:solidFill>
                <a:latin typeface="Calibri"/>
                <a:ea typeface="Calibri"/>
                <a:cs typeface="Calibri"/>
                <a:sym typeface="Calibri"/>
              </a:defRPr>
            </a:lvl7pPr>
            <a:lvl8pPr indent="0" lvl="7" marL="0" marR="0" algn="r">
              <a:spcBef>
                <a:spcPts val="0"/>
              </a:spcBef>
              <a:buNone/>
              <a:defRPr b="0" i="0" sz="1200" u="none" cap="none" strike="noStrike">
                <a:solidFill>
                  <a:srgbClr val="888888"/>
                </a:solidFill>
                <a:latin typeface="Calibri"/>
                <a:ea typeface="Calibri"/>
                <a:cs typeface="Calibri"/>
                <a:sym typeface="Calibri"/>
              </a:defRPr>
            </a:lvl8pPr>
            <a:lvl9pPr indent="0" lvl="8" marL="0" marR="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pic>
        <p:nvPicPr>
          <p:cNvPr id="55" name="Google Shape;55;p13"/>
          <p:cNvPicPr preferRelativeResize="0"/>
          <p:nvPr/>
        </p:nvPicPr>
        <p:blipFill>
          <a:blip r:embed="rId1">
            <a:alphaModFix/>
          </a:blip>
          <a:stretch>
            <a:fillRect/>
          </a:stretch>
        </p:blipFill>
        <p:spPr>
          <a:xfrm>
            <a:off x="70700" y="44156"/>
            <a:ext cx="1293161" cy="411863"/>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hyperlink" Target="http://drive.google.com/file/d/11nRQHWuELN67QNa2FSu4Q5LQWjnWGmTd/view" TargetMode="External"/><Relationship Id="rId4" Type="http://schemas.openxmlformats.org/officeDocument/2006/relationships/image" Target="../media/image7.jpg"/><Relationship Id="rId5" Type="http://schemas.openxmlformats.org/officeDocument/2006/relationships/hyperlink" Target="http://drive.google.com/file/d/1DRrzZVNilAGoIa_GYtI2nniiHq5-m-6Y/view" TargetMode="External"/><Relationship Id="rId6" Type="http://schemas.openxmlformats.org/officeDocument/2006/relationships/image" Target="../media/image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 Id="rId3" Type="http://schemas.openxmlformats.org/officeDocument/2006/relationships/image" Target="../media/image19.jp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13.png"/><Relationship Id="rId4" Type="http://schemas.openxmlformats.org/officeDocument/2006/relationships/image" Target="../media/image11.png"/><Relationship Id="rId5" Type="http://schemas.openxmlformats.org/officeDocument/2006/relationships/image" Target="../media/image10.png"/><Relationship Id="rId6"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 Id="rId3"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26.png"/><Relationship Id="rId4" Type="http://schemas.openxmlformats.org/officeDocument/2006/relationships/image" Target="../media/image22.png"/><Relationship Id="rId5" Type="http://schemas.openxmlformats.org/officeDocument/2006/relationships/image" Target="../media/image23.png"/><Relationship Id="rId6"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20.jp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comments" Target="../comments/comment1.xml"/><Relationship Id="rId4" Type="http://schemas.openxmlformats.org/officeDocument/2006/relationships/image" Target="../media/image4.png"/><Relationship Id="rId5" Type="http://schemas.openxmlformats.org/officeDocument/2006/relationships/image" Target="../media/image18.jpg"/><Relationship Id="rId6" Type="http://schemas.openxmlformats.org/officeDocument/2006/relationships/image" Target="../media/image24.jpg"/><Relationship Id="rId7" Type="http://schemas.openxmlformats.org/officeDocument/2006/relationships/image" Target="../media/image2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5"/>
          <p:cNvSpPr txBox="1"/>
          <p:nvPr>
            <p:ph type="ctrTitle"/>
          </p:nvPr>
        </p:nvSpPr>
        <p:spPr>
          <a:xfrm>
            <a:off x="917" y="552319"/>
            <a:ext cx="9144000" cy="9144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4400"/>
              <a:buFont typeface="Calibri"/>
              <a:buNone/>
            </a:pPr>
            <a:r>
              <a:rPr lang="en" sz="4000">
                <a:latin typeface="Arial"/>
                <a:ea typeface="Arial"/>
                <a:cs typeface="Arial"/>
                <a:sym typeface="Arial"/>
              </a:rPr>
              <a:t>Automated Drosophila Sorting System</a:t>
            </a:r>
            <a:endParaRPr sz="4000"/>
          </a:p>
        </p:txBody>
      </p:sp>
      <p:sp>
        <p:nvSpPr>
          <p:cNvPr id="128" name="Google Shape;128;p25"/>
          <p:cNvSpPr txBox="1"/>
          <p:nvPr>
            <p:ph idx="1" type="subTitle"/>
          </p:nvPr>
        </p:nvSpPr>
        <p:spPr>
          <a:xfrm>
            <a:off x="152400" y="2571749"/>
            <a:ext cx="8839200" cy="2571900"/>
          </a:xfrm>
          <a:prstGeom prst="rect">
            <a:avLst/>
          </a:prstGeom>
          <a:noFill/>
          <a:ln>
            <a:noFill/>
          </a:ln>
        </p:spPr>
        <p:txBody>
          <a:bodyPr anchorCtr="0" anchor="t" bIns="45700" lIns="91425" spcFirstLastPara="1" rIns="91425" wrap="square" tIns="45700">
            <a:normAutofit fontScale="92500" lnSpcReduction="10000"/>
          </a:bodyPr>
          <a:lstStyle/>
          <a:p>
            <a:pPr indent="0" lvl="0" marL="0" rtl="0" algn="ctr">
              <a:spcBef>
                <a:spcPts val="0"/>
              </a:spcBef>
              <a:spcAft>
                <a:spcPts val="0"/>
              </a:spcAft>
              <a:buClr>
                <a:srgbClr val="888888"/>
              </a:buClr>
              <a:buSzPct val="133333"/>
              <a:buNone/>
            </a:pPr>
            <a:r>
              <a:rPr lang="en">
                <a:solidFill>
                  <a:srgbClr val="666666"/>
                </a:solidFill>
              </a:rPr>
              <a:t>Dylan Britch, Ainara Garcia, Rivers Henderson, Camren Khoury, William McGlone, Megan Mcnuer, Avi Patel</a:t>
            </a:r>
            <a:r>
              <a:rPr lang="en" sz="2400">
                <a:solidFill>
                  <a:srgbClr val="666666"/>
                </a:solidFill>
              </a:rPr>
              <a:t> </a:t>
            </a:r>
            <a:endParaRPr sz="2400">
              <a:solidFill>
                <a:srgbClr val="666666"/>
              </a:solidFill>
            </a:endParaRPr>
          </a:p>
          <a:p>
            <a:pPr indent="0" lvl="0" marL="0" rtl="0" algn="ctr">
              <a:spcBef>
                <a:spcPts val="480"/>
              </a:spcBef>
              <a:spcAft>
                <a:spcPts val="0"/>
              </a:spcAft>
              <a:buClr>
                <a:srgbClr val="888888"/>
              </a:buClr>
              <a:buSzPct val="100000"/>
              <a:buNone/>
            </a:pPr>
            <a:r>
              <a:rPr lang="en" sz="2400">
                <a:solidFill>
                  <a:srgbClr val="666666"/>
                </a:solidFill>
              </a:rPr>
              <a:t> </a:t>
            </a:r>
            <a:endParaRPr>
              <a:solidFill>
                <a:srgbClr val="666666"/>
              </a:solidFill>
            </a:endParaRPr>
          </a:p>
          <a:p>
            <a:pPr indent="0" lvl="0" marL="0" rtl="0" algn="l">
              <a:spcBef>
                <a:spcPts val="480"/>
              </a:spcBef>
              <a:spcAft>
                <a:spcPts val="0"/>
              </a:spcAft>
              <a:buClr>
                <a:srgbClr val="888888"/>
              </a:buClr>
              <a:buSzPct val="100000"/>
              <a:buNone/>
            </a:pPr>
            <a:r>
              <a:t/>
            </a:r>
            <a:endParaRPr sz="2400">
              <a:solidFill>
                <a:srgbClr val="666666"/>
              </a:solidFill>
            </a:endParaRPr>
          </a:p>
          <a:p>
            <a:pPr indent="0" lvl="0" marL="0" rtl="0" algn="ctr">
              <a:spcBef>
                <a:spcPts val="480"/>
              </a:spcBef>
              <a:spcAft>
                <a:spcPts val="0"/>
              </a:spcAft>
              <a:buClr>
                <a:srgbClr val="888888"/>
              </a:buClr>
              <a:buSzPct val="100000"/>
              <a:buNone/>
            </a:pPr>
            <a:r>
              <a:rPr lang="en" sz="2400">
                <a:solidFill>
                  <a:srgbClr val="666666"/>
                </a:solidFill>
              </a:rPr>
              <a:t>Holcombe Department of </a:t>
            </a:r>
            <a:r>
              <a:rPr lang="en" sz="2400">
                <a:solidFill>
                  <a:srgbClr val="666666"/>
                </a:solidFill>
              </a:rPr>
              <a:t>Electrical and Computer Engineering</a:t>
            </a:r>
            <a:endParaRPr>
              <a:solidFill>
                <a:srgbClr val="666666"/>
              </a:solidFill>
            </a:endParaRPr>
          </a:p>
          <a:p>
            <a:pPr indent="0" lvl="0" marL="0" rtl="0" algn="ctr">
              <a:spcBef>
                <a:spcPts val="480"/>
              </a:spcBef>
              <a:spcAft>
                <a:spcPts val="0"/>
              </a:spcAft>
              <a:buClr>
                <a:srgbClr val="888888"/>
              </a:buClr>
              <a:buSzPct val="100000"/>
              <a:buNone/>
            </a:pPr>
            <a:r>
              <a:rPr lang="en" sz="2400">
                <a:solidFill>
                  <a:srgbClr val="666666"/>
                </a:solidFill>
              </a:rPr>
              <a:t>Clemson University</a:t>
            </a:r>
            <a:endParaRPr>
              <a:solidFill>
                <a:srgbClr val="666666"/>
              </a:solidFill>
            </a:endParaRPr>
          </a:p>
        </p:txBody>
      </p:sp>
      <p:sp>
        <p:nvSpPr>
          <p:cNvPr id="129" name="Google Shape;129;p25"/>
          <p:cNvSpPr txBox="1"/>
          <p:nvPr/>
        </p:nvSpPr>
        <p:spPr>
          <a:xfrm>
            <a:off x="153325" y="1466737"/>
            <a:ext cx="8839200" cy="968100"/>
          </a:xfrm>
          <a:prstGeom prst="rect">
            <a:avLst/>
          </a:prstGeom>
          <a:noFill/>
          <a:ln>
            <a:noFill/>
          </a:ln>
        </p:spPr>
        <p:txBody>
          <a:bodyPr anchorCtr="0" anchor="t" bIns="45700" lIns="91425" spcFirstLastPara="1" rIns="91425" wrap="square" tIns="45700">
            <a:normAutofit lnSpcReduction="20000"/>
          </a:bodyPr>
          <a:lstStyle/>
          <a:p>
            <a:pPr indent="0" lvl="0" marL="0" marR="0" rtl="0" algn="ctr">
              <a:spcBef>
                <a:spcPts val="0"/>
              </a:spcBef>
              <a:spcAft>
                <a:spcPts val="0"/>
              </a:spcAft>
              <a:buClr>
                <a:srgbClr val="888888"/>
              </a:buClr>
              <a:buSzPts val="3200"/>
              <a:buFont typeface="Arial"/>
              <a:buNone/>
            </a:pPr>
            <a:r>
              <a:rPr b="0" i="0" lang="en" sz="3200" u="none" cap="none" strike="noStrike">
                <a:solidFill>
                  <a:srgbClr val="666666"/>
                </a:solidFill>
                <a:latin typeface="Calibri"/>
                <a:ea typeface="Calibri"/>
                <a:cs typeface="Calibri"/>
                <a:sym typeface="Calibri"/>
              </a:rPr>
              <a:t>Integrated Systems Design II: Project Review</a:t>
            </a:r>
            <a:endParaRPr sz="3200">
              <a:solidFill>
                <a:srgbClr val="666666"/>
              </a:solidFill>
              <a:latin typeface="Calibri"/>
              <a:ea typeface="Calibri"/>
              <a:cs typeface="Calibri"/>
              <a:sym typeface="Calibri"/>
            </a:endParaRPr>
          </a:p>
          <a:p>
            <a:pPr indent="0" lvl="0" marL="0" marR="0" rtl="0" algn="ctr">
              <a:spcBef>
                <a:spcPts val="0"/>
              </a:spcBef>
              <a:spcAft>
                <a:spcPts val="0"/>
              </a:spcAft>
              <a:buClr>
                <a:srgbClr val="888888"/>
              </a:buClr>
              <a:buSzPts val="3200"/>
              <a:buFont typeface="Arial"/>
              <a:buNone/>
            </a:pPr>
            <a:r>
              <a:rPr lang="en" sz="3200">
                <a:solidFill>
                  <a:srgbClr val="666666"/>
                </a:solidFill>
                <a:latin typeface="Calibri"/>
                <a:ea typeface="Calibri"/>
                <a:cs typeface="Calibri"/>
                <a:sym typeface="Calibri"/>
              </a:rPr>
              <a:t>Spring 2026</a:t>
            </a:r>
            <a:endParaRPr>
              <a:solidFill>
                <a:srgbClr val="666666"/>
              </a:solidFill>
            </a:endParaRPr>
          </a:p>
        </p:txBody>
      </p:sp>
      <p:pic>
        <p:nvPicPr>
          <p:cNvPr id="130" name="Google Shape;130;p25"/>
          <p:cNvPicPr preferRelativeResize="0"/>
          <p:nvPr/>
        </p:nvPicPr>
        <p:blipFill rotWithShape="1">
          <a:blip r:embed="rId3">
            <a:alphaModFix/>
          </a:blip>
          <a:srcRect b="0" l="0" r="0" t="0"/>
          <a:stretch/>
        </p:blipFill>
        <p:spPr>
          <a:xfrm>
            <a:off x="7842081" y="3966562"/>
            <a:ext cx="1384425" cy="13844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34"/>
          <p:cNvSpPr txBox="1"/>
          <p:nvPr>
            <p:ph type="title"/>
          </p:nvPr>
        </p:nvSpPr>
        <p:spPr>
          <a:xfrm>
            <a:off x="457200" y="419084"/>
            <a:ext cx="8229600" cy="6432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
              <a:t>Methodology: Testing and Verifications</a:t>
            </a:r>
            <a:endParaRPr/>
          </a:p>
        </p:txBody>
      </p:sp>
      <p:pic>
        <p:nvPicPr>
          <p:cNvPr id="199" name="Google Shape;199;p34" title="IMG_6637.MOV">
            <a:hlinkClick r:id="rId3"/>
          </p:cNvPr>
          <p:cNvPicPr preferRelativeResize="0"/>
          <p:nvPr/>
        </p:nvPicPr>
        <p:blipFill>
          <a:blip r:embed="rId4">
            <a:alphaModFix/>
          </a:blip>
          <a:stretch>
            <a:fillRect/>
          </a:stretch>
        </p:blipFill>
        <p:spPr>
          <a:xfrm>
            <a:off x="457200" y="1327838"/>
            <a:ext cx="4118501" cy="3088876"/>
          </a:xfrm>
          <a:prstGeom prst="rect">
            <a:avLst/>
          </a:prstGeom>
          <a:noFill/>
          <a:ln>
            <a:noFill/>
          </a:ln>
        </p:spPr>
      </p:pic>
      <p:pic>
        <p:nvPicPr>
          <p:cNvPr id="200" name="Google Shape;200;p34" title="IMG_6640.MOV">
            <a:hlinkClick r:id="rId5"/>
          </p:cNvPr>
          <p:cNvPicPr preferRelativeResize="0"/>
          <p:nvPr/>
        </p:nvPicPr>
        <p:blipFill>
          <a:blip r:embed="rId6">
            <a:alphaModFix/>
          </a:blip>
          <a:stretch>
            <a:fillRect/>
          </a:stretch>
        </p:blipFill>
        <p:spPr>
          <a:xfrm>
            <a:off x="4575700" y="1327850"/>
            <a:ext cx="4118515" cy="308887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9"/>
                                        </p:tgtEl>
                                        <p:attrNameLst>
                                          <p:attrName>style.visibility</p:attrName>
                                        </p:attrNameLst>
                                      </p:cBhvr>
                                      <p:to>
                                        <p:strVal val="visible"/>
                                      </p:to>
                                    </p:set>
                                    <p:animEffect filter="fade" transition="in">
                                      <p:cBhvr>
                                        <p:cTn dur="1000"/>
                                        <p:tgtEl>
                                          <p:spTgt spid="1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0"/>
                                        </p:tgtEl>
                                        <p:attrNameLst>
                                          <p:attrName>style.visibility</p:attrName>
                                        </p:attrNameLst>
                                      </p:cBhvr>
                                      <p:to>
                                        <p:strVal val="visible"/>
                                      </p:to>
                                    </p:set>
                                    <p:animEffect filter="fade" transition="in">
                                      <p:cBhvr>
                                        <p:cTn dur="1000"/>
                                        <p:tgtEl>
                                          <p:spTgt spid="2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35"/>
          <p:cNvSpPr txBox="1"/>
          <p:nvPr>
            <p:ph type="title"/>
          </p:nvPr>
        </p:nvSpPr>
        <p:spPr>
          <a:xfrm>
            <a:off x="457200" y="140228"/>
            <a:ext cx="8229600" cy="8574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
              <a:t>GUI</a:t>
            </a:r>
            <a:endParaRPr/>
          </a:p>
        </p:txBody>
      </p:sp>
      <p:pic>
        <p:nvPicPr>
          <p:cNvPr id="206" name="Google Shape;206;p35" title="GUI-Loading-Page.png"/>
          <p:cNvPicPr preferRelativeResize="0"/>
          <p:nvPr/>
        </p:nvPicPr>
        <p:blipFill>
          <a:blip r:embed="rId3">
            <a:alphaModFix/>
          </a:blip>
          <a:stretch>
            <a:fillRect/>
          </a:stretch>
        </p:blipFill>
        <p:spPr>
          <a:xfrm>
            <a:off x="648350" y="842825"/>
            <a:ext cx="3733175" cy="2003734"/>
          </a:xfrm>
          <a:prstGeom prst="rect">
            <a:avLst/>
          </a:prstGeom>
          <a:noFill/>
          <a:ln>
            <a:noFill/>
          </a:ln>
        </p:spPr>
      </p:pic>
      <p:pic>
        <p:nvPicPr>
          <p:cNvPr id="207" name="Google Shape;207;p35"/>
          <p:cNvPicPr preferRelativeResize="0"/>
          <p:nvPr/>
        </p:nvPicPr>
        <p:blipFill>
          <a:blip r:embed="rId4">
            <a:alphaModFix/>
          </a:blip>
          <a:stretch>
            <a:fillRect/>
          </a:stretch>
        </p:blipFill>
        <p:spPr>
          <a:xfrm>
            <a:off x="4644025" y="853950"/>
            <a:ext cx="3733173" cy="2007936"/>
          </a:xfrm>
          <a:prstGeom prst="rect">
            <a:avLst/>
          </a:prstGeom>
          <a:noFill/>
          <a:ln>
            <a:noFill/>
          </a:ln>
        </p:spPr>
      </p:pic>
      <p:pic>
        <p:nvPicPr>
          <p:cNvPr id="208" name="Google Shape;208;p35" title="assay-report-viewer.png"/>
          <p:cNvPicPr preferRelativeResize="0"/>
          <p:nvPr/>
        </p:nvPicPr>
        <p:blipFill>
          <a:blip r:embed="rId5">
            <a:alphaModFix/>
          </a:blip>
          <a:stretch>
            <a:fillRect/>
          </a:stretch>
        </p:blipFill>
        <p:spPr>
          <a:xfrm>
            <a:off x="4643725" y="3009075"/>
            <a:ext cx="3733774" cy="2007931"/>
          </a:xfrm>
          <a:prstGeom prst="rect">
            <a:avLst/>
          </a:prstGeom>
          <a:noFill/>
          <a:ln>
            <a:noFill/>
          </a:ln>
        </p:spPr>
      </p:pic>
      <p:pic>
        <p:nvPicPr>
          <p:cNvPr id="209" name="Google Shape;209;p35" title="GUI-Control-Panel-V1.png"/>
          <p:cNvPicPr preferRelativeResize="0"/>
          <p:nvPr/>
        </p:nvPicPr>
        <p:blipFill>
          <a:blip r:embed="rId6">
            <a:alphaModFix/>
          </a:blip>
          <a:stretch>
            <a:fillRect/>
          </a:stretch>
        </p:blipFill>
        <p:spPr>
          <a:xfrm>
            <a:off x="673325" y="3049524"/>
            <a:ext cx="3733774" cy="200795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36"/>
          <p:cNvSpPr txBox="1"/>
          <p:nvPr>
            <p:ph type="title"/>
          </p:nvPr>
        </p:nvSpPr>
        <p:spPr>
          <a:xfrm>
            <a:off x="457200" y="205978"/>
            <a:ext cx="8229600" cy="8574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
              <a:t>Computer Vision: YOLO Model</a:t>
            </a:r>
            <a:endParaRPr/>
          </a:p>
        </p:txBody>
      </p:sp>
      <p:pic>
        <p:nvPicPr>
          <p:cNvPr id="215" name="Google Shape;215;p36" title="val_batch0_pred.jpg"/>
          <p:cNvPicPr preferRelativeResize="0"/>
          <p:nvPr/>
        </p:nvPicPr>
        <p:blipFill>
          <a:blip r:embed="rId3">
            <a:alphaModFix/>
          </a:blip>
          <a:stretch>
            <a:fillRect/>
          </a:stretch>
        </p:blipFill>
        <p:spPr>
          <a:xfrm>
            <a:off x="260475" y="1019950"/>
            <a:ext cx="3905573" cy="3679488"/>
          </a:xfrm>
          <a:prstGeom prst="rect">
            <a:avLst/>
          </a:prstGeom>
          <a:noFill/>
          <a:ln>
            <a:noFill/>
          </a:ln>
        </p:spPr>
      </p:pic>
      <p:pic>
        <p:nvPicPr>
          <p:cNvPr id="216" name="Google Shape;216;p36" title="threshold_sweep_summary.png"/>
          <p:cNvPicPr preferRelativeResize="0"/>
          <p:nvPr/>
        </p:nvPicPr>
        <p:blipFill>
          <a:blip r:embed="rId4">
            <a:alphaModFix/>
          </a:blip>
          <a:stretch>
            <a:fillRect/>
          </a:stretch>
        </p:blipFill>
        <p:spPr>
          <a:xfrm>
            <a:off x="4501200" y="1019950"/>
            <a:ext cx="4405600" cy="3679499"/>
          </a:xfrm>
          <a:prstGeom prst="rect">
            <a:avLst/>
          </a:prstGeom>
          <a:noFill/>
          <a:ln>
            <a:noFill/>
          </a:ln>
        </p:spPr>
      </p:pic>
      <p:sp>
        <p:nvSpPr>
          <p:cNvPr id="217" name="Google Shape;217;p36"/>
          <p:cNvSpPr txBox="1"/>
          <p:nvPr/>
        </p:nvSpPr>
        <p:spPr>
          <a:xfrm>
            <a:off x="95700" y="4661350"/>
            <a:ext cx="4405500" cy="18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Calibri"/>
                <a:ea typeface="Calibri"/>
                <a:cs typeface="Calibri"/>
                <a:sym typeface="Calibri"/>
              </a:rPr>
              <a:t>Example Predictions (See Green Hue)</a:t>
            </a:r>
            <a:endParaRPr sz="2000">
              <a:solidFill>
                <a:schemeClr val="dk1"/>
              </a:solidFill>
              <a:latin typeface="Calibri"/>
              <a:ea typeface="Calibri"/>
              <a:cs typeface="Calibri"/>
              <a:sym typeface="Calibri"/>
            </a:endParaRPr>
          </a:p>
        </p:txBody>
      </p:sp>
      <p:sp>
        <p:nvSpPr>
          <p:cNvPr id="218" name="Google Shape;218;p36"/>
          <p:cNvSpPr txBox="1"/>
          <p:nvPr/>
        </p:nvSpPr>
        <p:spPr>
          <a:xfrm>
            <a:off x="6241000" y="4661350"/>
            <a:ext cx="1572900" cy="36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Calibri"/>
                <a:ea typeface="Calibri"/>
                <a:cs typeface="Calibri"/>
                <a:sym typeface="Calibri"/>
              </a:rPr>
              <a:t>Accuracy</a:t>
            </a:r>
            <a:endParaRPr sz="2000">
              <a:solidFill>
                <a:schemeClr val="dk1"/>
              </a:solidFill>
              <a:latin typeface="Calibri"/>
              <a:ea typeface="Calibri"/>
              <a:cs typeface="Calibri"/>
              <a:sym typeface="Calibri"/>
            </a:endParaRPr>
          </a:p>
        </p:txBody>
      </p:sp>
      <p:sp>
        <p:nvSpPr>
          <p:cNvPr id="219" name="Google Shape;219;p36"/>
          <p:cNvSpPr/>
          <p:nvPr/>
        </p:nvSpPr>
        <p:spPr>
          <a:xfrm>
            <a:off x="3444650" y="4070950"/>
            <a:ext cx="485400" cy="493200"/>
          </a:xfrm>
          <a:prstGeom prst="ellipse">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7"/>
          <p:cNvSpPr txBox="1"/>
          <p:nvPr>
            <p:ph type="title"/>
          </p:nvPr>
        </p:nvSpPr>
        <p:spPr>
          <a:xfrm>
            <a:off x="457200" y="205978"/>
            <a:ext cx="8229600" cy="8574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
              <a:t>Computer Vision: Segmentation</a:t>
            </a:r>
            <a:endParaRPr/>
          </a:p>
        </p:txBody>
      </p:sp>
      <p:pic>
        <p:nvPicPr>
          <p:cNvPr id="225" name="Google Shape;225;p37"/>
          <p:cNvPicPr preferRelativeResize="0"/>
          <p:nvPr/>
        </p:nvPicPr>
        <p:blipFill>
          <a:blip r:embed="rId3">
            <a:alphaModFix/>
          </a:blip>
          <a:stretch>
            <a:fillRect/>
          </a:stretch>
        </p:blipFill>
        <p:spPr>
          <a:xfrm>
            <a:off x="145975" y="1126938"/>
            <a:ext cx="4121499" cy="3540925"/>
          </a:xfrm>
          <a:prstGeom prst="rect">
            <a:avLst/>
          </a:prstGeom>
          <a:noFill/>
          <a:ln>
            <a:noFill/>
          </a:ln>
        </p:spPr>
      </p:pic>
      <p:pic>
        <p:nvPicPr>
          <p:cNvPr id="226" name="Google Shape;226;p37"/>
          <p:cNvPicPr preferRelativeResize="0"/>
          <p:nvPr/>
        </p:nvPicPr>
        <p:blipFill rotWithShape="1">
          <a:blip r:embed="rId4">
            <a:alphaModFix/>
          </a:blip>
          <a:srcRect b="43965" l="0" r="0" t="0"/>
          <a:stretch/>
        </p:blipFill>
        <p:spPr>
          <a:xfrm>
            <a:off x="4436250" y="1126958"/>
            <a:ext cx="4571724" cy="1795525"/>
          </a:xfrm>
          <a:prstGeom prst="rect">
            <a:avLst/>
          </a:prstGeom>
          <a:noFill/>
          <a:ln>
            <a:noFill/>
          </a:ln>
        </p:spPr>
      </p:pic>
      <p:sp>
        <p:nvSpPr>
          <p:cNvPr id="227" name="Google Shape;227;p37"/>
          <p:cNvSpPr txBox="1"/>
          <p:nvPr/>
        </p:nvSpPr>
        <p:spPr>
          <a:xfrm>
            <a:off x="4436250" y="2912607"/>
            <a:ext cx="4571700" cy="1335300"/>
          </a:xfrm>
          <a:prstGeom prst="rect">
            <a:avLst/>
          </a:prstGeom>
          <a:noFill/>
          <a:ln>
            <a:noFill/>
          </a:ln>
        </p:spPr>
        <p:txBody>
          <a:bodyPr anchorCtr="0" anchor="t" bIns="91425" lIns="91425" spcFirstLastPara="1" rIns="91425" wrap="square" tIns="91425">
            <a:noAutofit/>
          </a:bodyPr>
          <a:lstStyle/>
          <a:p>
            <a:pPr indent="0" lvl="0" marL="0" rtl="0" algn="l">
              <a:lnSpc>
                <a:spcPct val="135714"/>
              </a:lnSpc>
              <a:spcBef>
                <a:spcPts val="0"/>
              </a:spcBef>
              <a:spcAft>
                <a:spcPts val="0"/>
              </a:spcAft>
              <a:buNone/>
            </a:pPr>
            <a:r>
              <a:rPr lang="en" sz="750">
                <a:solidFill>
                  <a:srgbClr val="DCDCAA"/>
                </a:solidFill>
                <a:highlight>
                  <a:srgbClr val="000000"/>
                </a:highlight>
                <a:latin typeface="Courier New"/>
                <a:ea typeface="Courier New"/>
                <a:cs typeface="Courier New"/>
                <a:sym typeface="Courier New"/>
              </a:rPr>
              <a:t>body_length_px,</a:t>
            </a:r>
            <a:r>
              <a:rPr lang="en" sz="750">
                <a:solidFill>
                  <a:srgbClr val="7CA668"/>
                </a:solidFill>
                <a:highlight>
                  <a:srgbClr val="000000"/>
                </a:highlight>
                <a:latin typeface="Courier New"/>
                <a:ea typeface="Courier New"/>
                <a:cs typeface="Courier New"/>
                <a:sym typeface="Courier New"/>
              </a:rPr>
              <a:t>body_aspect_ratio,</a:t>
            </a:r>
            <a:r>
              <a:rPr lang="en" sz="750">
                <a:solidFill>
                  <a:srgbClr val="CE9178"/>
                </a:solidFill>
                <a:highlight>
                  <a:srgbClr val="000000"/>
                </a:highlight>
                <a:latin typeface="Courier New"/>
                <a:ea typeface="Courier New"/>
                <a:cs typeface="Courier New"/>
                <a:sym typeface="Courier New"/>
              </a:rPr>
              <a:t>head_len_norm,</a:t>
            </a:r>
            <a:r>
              <a:rPr lang="en" sz="750">
                <a:solidFill>
                  <a:srgbClr val="9CDCFE"/>
                </a:solidFill>
                <a:highlight>
                  <a:srgbClr val="000000"/>
                </a:highlight>
                <a:latin typeface="Courier New"/>
                <a:ea typeface="Courier New"/>
                <a:cs typeface="Courier New"/>
                <a:sym typeface="Courier New"/>
              </a:rPr>
              <a:t>thorax_len_norm,</a:t>
            </a:r>
            <a:r>
              <a:rPr lang="en" sz="750">
                <a:solidFill>
                  <a:srgbClr val="B5CEA8"/>
                </a:solidFill>
                <a:highlight>
                  <a:srgbClr val="000000"/>
                </a:highlight>
                <a:latin typeface="Courier New"/>
                <a:ea typeface="Courier New"/>
                <a:cs typeface="Courier New"/>
                <a:sym typeface="Courier New"/>
              </a:rPr>
              <a:t>abdomen_len_norm,</a:t>
            </a:r>
            <a:r>
              <a:rPr lang="en" sz="750">
                <a:solidFill>
                  <a:srgbClr val="4EC9B0"/>
                </a:solidFill>
                <a:highlight>
                  <a:srgbClr val="000000"/>
                </a:highlight>
                <a:latin typeface="Courier New"/>
                <a:ea typeface="Courier New"/>
                <a:cs typeface="Courier New"/>
                <a:sym typeface="Courier New"/>
              </a:rPr>
              <a:t>thorax_abdomen_ratio,</a:t>
            </a:r>
            <a:r>
              <a:rPr b="1" lang="en" sz="750">
                <a:solidFill>
                  <a:srgbClr val="FFFFFF"/>
                </a:solidFill>
                <a:highlight>
                  <a:srgbClr val="000000"/>
                </a:highlight>
                <a:latin typeface="Courier New"/>
                <a:ea typeface="Courier New"/>
                <a:cs typeface="Courier New"/>
                <a:sym typeface="Courier New"/>
              </a:rPr>
              <a:t>head_aspect,</a:t>
            </a:r>
            <a:r>
              <a:rPr lang="en" sz="750">
                <a:solidFill>
                  <a:srgbClr val="F44747"/>
                </a:solidFill>
                <a:highlight>
                  <a:srgbClr val="000000"/>
                </a:highlight>
                <a:latin typeface="Courier New"/>
                <a:ea typeface="Courier New"/>
                <a:cs typeface="Courier New"/>
                <a:sym typeface="Courier New"/>
              </a:rPr>
              <a:t>thorax_aspect,</a:t>
            </a:r>
            <a:r>
              <a:rPr lang="en" sz="750">
                <a:solidFill>
                  <a:srgbClr val="FFFFFF"/>
                </a:solidFill>
                <a:highlight>
                  <a:srgbClr val="000000"/>
                </a:highlight>
                <a:latin typeface="Courier New"/>
                <a:ea typeface="Courier New"/>
                <a:cs typeface="Courier New"/>
                <a:sym typeface="Courier New"/>
              </a:rPr>
              <a:t>abdomen_aspect,</a:t>
            </a:r>
            <a:r>
              <a:rPr lang="en" sz="750">
                <a:solidFill>
                  <a:srgbClr val="569CD6"/>
                </a:solidFill>
                <a:highlight>
                  <a:srgbClr val="000000"/>
                </a:highlight>
                <a:latin typeface="Courier New"/>
                <a:ea typeface="Courier New"/>
                <a:cs typeface="Courier New"/>
                <a:sym typeface="Courier New"/>
              </a:rPr>
              <a:t>abdomen_tip_width_norm,</a:t>
            </a:r>
            <a:r>
              <a:rPr lang="en" sz="750">
                <a:solidFill>
                  <a:srgbClr val="DCDCAA"/>
                </a:solidFill>
                <a:highlight>
                  <a:srgbClr val="000000"/>
                </a:highlight>
                <a:latin typeface="Courier New"/>
                <a:ea typeface="Courier New"/>
                <a:cs typeface="Courier New"/>
                <a:sym typeface="Courier New"/>
              </a:rPr>
              <a:t>taper_rate,</a:t>
            </a:r>
            <a:r>
              <a:rPr lang="en" sz="750">
                <a:solidFill>
                  <a:srgbClr val="7CA668"/>
                </a:solidFill>
                <a:highlight>
                  <a:srgbClr val="000000"/>
                </a:highlight>
                <a:latin typeface="Courier New"/>
                <a:ea typeface="Courier New"/>
                <a:cs typeface="Courier New"/>
                <a:sym typeface="Courier New"/>
              </a:rPr>
              <a:t>abd_width_peak_pos,</a:t>
            </a:r>
            <a:r>
              <a:rPr lang="en" sz="750">
                <a:solidFill>
                  <a:srgbClr val="CE9178"/>
                </a:solidFill>
                <a:highlight>
                  <a:srgbClr val="000000"/>
                </a:highlight>
                <a:latin typeface="Courier New"/>
                <a:ea typeface="Courier New"/>
                <a:cs typeface="Courier New"/>
                <a:sym typeface="Courier New"/>
              </a:rPr>
              <a:t>abd_convexity,</a:t>
            </a:r>
            <a:r>
              <a:rPr lang="en" sz="750">
                <a:solidFill>
                  <a:srgbClr val="9CDCFE"/>
                </a:solidFill>
                <a:highlight>
                  <a:srgbClr val="000000"/>
                </a:highlight>
                <a:latin typeface="Courier New"/>
                <a:ea typeface="Courier New"/>
                <a:cs typeface="Courier New"/>
                <a:sym typeface="Courier New"/>
              </a:rPr>
              <a:t>thorax_abdomen_width_ratio,</a:t>
            </a:r>
            <a:r>
              <a:rPr lang="en" sz="750">
                <a:solidFill>
                  <a:srgbClr val="B5CEA8"/>
                </a:solidFill>
                <a:highlight>
                  <a:srgbClr val="000000"/>
                </a:highlight>
                <a:latin typeface="Courier New"/>
                <a:ea typeface="Courier New"/>
                <a:cs typeface="Courier New"/>
                <a:sym typeface="Courier New"/>
              </a:rPr>
              <a:t>centroid_pos,</a:t>
            </a:r>
            <a:r>
              <a:rPr lang="en" sz="750">
                <a:solidFill>
                  <a:srgbClr val="4EC9B0"/>
                </a:solidFill>
                <a:highlight>
                  <a:srgbClr val="000000"/>
                </a:highlight>
                <a:latin typeface="Courier New"/>
                <a:ea typeface="Courier New"/>
                <a:cs typeface="Courier New"/>
                <a:sym typeface="Courier New"/>
              </a:rPr>
              <a:t>head_darkness,</a:t>
            </a:r>
            <a:r>
              <a:rPr b="1" lang="en" sz="750">
                <a:solidFill>
                  <a:srgbClr val="FFFFFF"/>
                </a:solidFill>
                <a:highlight>
                  <a:srgbClr val="000000"/>
                </a:highlight>
                <a:latin typeface="Courier New"/>
                <a:ea typeface="Courier New"/>
                <a:cs typeface="Courier New"/>
                <a:sym typeface="Courier New"/>
              </a:rPr>
              <a:t>thorax_darkness,</a:t>
            </a:r>
            <a:r>
              <a:rPr lang="en" sz="750">
                <a:solidFill>
                  <a:srgbClr val="F44747"/>
                </a:solidFill>
                <a:highlight>
                  <a:srgbClr val="000000"/>
                </a:highlight>
                <a:latin typeface="Courier New"/>
                <a:ea typeface="Courier New"/>
                <a:cs typeface="Courier New"/>
                <a:sym typeface="Courier New"/>
              </a:rPr>
              <a:t>abdomen_darkness,</a:t>
            </a:r>
            <a:r>
              <a:rPr lang="en" sz="750">
                <a:solidFill>
                  <a:srgbClr val="FFFFFF"/>
                </a:solidFill>
                <a:highlight>
                  <a:srgbClr val="000000"/>
                </a:highlight>
                <a:latin typeface="Courier New"/>
                <a:ea typeface="Courier New"/>
                <a:cs typeface="Courier New"/>
                <a:sym typeface="Courier New"/>
              </a:rPr>
              <a:t>posterior_dark_frac,</a:t>
            </a:r>
            <a:r>
              <a:rPr lang="en" sz="750">
                <a:solidFill>
                  <a:srgbClr val="569CD6"/>
                </a:solidFill>
                <a:highlight>
                  <a:srgbClr val="000000"/>
                </a:highlight>
                <a:latin typeface="Courier New"/>
                <a:ea typeface="Courier New"/>
                <a:cs typeface="Courier New"/>
                <a:sym typeface="Courier New"/>
              </a:rPr>
              <a:t>striation_score,</a:t>
            </a:r>
            <a:r>
              <a:rPr lang="en" sz="750">
                <a:solidFill>
                  <a:srgbClr val="DCDCAA"/>
                </a:solidFill>
                <a:highlight>
                  <a:srgbClr val="000000"/>
                </a:highlight>
                <a:latin typeface="Courier New"/>
                <a:ea typeface="Courier New"/>
                <a:cs typeface="Courier New"/>
                <a:sym typeface="Courier New"/>
              </a:rPr>
              <a:t>dark_band_count,</a:t>
            </a:r>
            <a:r>
              <a:rPr lang="en" sz="750">
                <a:solidFill>
                  <a:srgbClr val="7CA668"/>
                </a:solidFill>
                <a:highlight>
                  <a:srgbClr val="000000"/>
                </a:highlight>
                <a:latin typeface="Courier New"/>
                <a:ea typeface="Courier New"/>
                <a:cs typeface="Courier New"/>
                <a:sym typeface="Courier New"/>
              </a:rPr>
              <a:t>abd_roughness,</a:t>
            </a:r>
            <a:r>
              <a:rPr lang="en" sz="750">
                <a:solidFill>
                  <a:srgbClr val="CE9178"/>
                </a:solidFill>
                <a:highlight>
                  <a:srgbClr val="000000"/>
                </a:highlight>
                <a:latin typeface="Courier New"/>
                <a:ea typeface="Courier New"/>
                <a:cs typeface="Courier New"/>
                <a:sym typeface="Courier New"/>
              </a:rPr>
              <a:t>thorax_texture,</a:t>
            </a:r>
            <a:r>
              <a:rPr lang="en" sz="750">
                <a:solidFill>
                  <a:srgbClr val="9CDCFE"/>
                </a:solidFill>
                <a:highlight>
                  <a:srgbClr val="000000"/>
                </a:highlight>
                <a:latin typeface="Courier New"/>
                <a:ea typeface="Courier New"/>
                <a:cs typeface="Courier New"/>
                <a:sym typeface="Courier New"/>
              </a:rPr>
              <a:t>thorax_stripe_contrast,</a:t>
            </a:r>
            <a:r>
              <a:rPr lang="en" sz="750">
                <a:solidFill>
                  <a:srgbClr val="B5CEA8"/>
                </a:solidFill>
                <a:highlight>
                  <a:srgbClr val="000000"/>
                </a:highlight>
                <a:latin typeface="Courier New"/>
                <a:ea typeface="Courier New"/>
                <a:cs typeface="Courier New"/>
                <a:sym typeface="Courier New"/>
              </a:rPr>
              <a:t>eye_frac,</a:t>
            </a:r>
            <a:r>
              <a:rPr lang="en" sz="750">
                <a:solidFill>
                  <a:srgbClr val="4EC9B0"/>
                </a:solidFill>
                <a:highlight>
                  <a:srgbClr val="000000"/>
                </a:highlight>
                <a:latin typeface="Courier New"/>
                <a:ea typeface="Courier New"/>
                <a:cs typeface="Courier New"/>
                <a:sym typeface="Courier New"/>
              </a:rPr>
              <a:t>eye_red_score,</a:t>
            </a:r>
            <a:r>
              <a:rPr b="1" lang="en" sz="750">
                <a:solidFill>
                  <a:srgbClr val="FFFFFF"/>
                </a:solidFill>
                <a:highlight>
                  <a:srgbClr val="000000"/>
                </a:highlight>
                <a:latin typeface="Courier New"/>
                <a:ea typeface="Courier New"/>
                <a:cs typeface="Courier New"/>
                <a:sym typeface="Courier New"/>
              </a:rPr>
              <a:t>asymmetry,</a:t>
            </a:r>
            <a:r>
              <a:rPr lang="en" sz="750">
                <a:solidFill>
                  <a:srgbClr val="F44747"/>
                </a:solidFill>
                <a:highlight>
                  <a:srgbClr val="000000"/>
                </a:highlight>
                <a:latin typeface="Courier New"/>
                <a:ea typeface="Courier New"/>
                <a:cs typeface="Courier New"/>
                <a:sym typeface="Courier New"/>
              </a:rPr>
              <a:t>errors</a:t>
            </a:r>
            <a:endParaRPr sz="750">
              <a:solidFill>
                <a:srgbClr val="F44747"/>
              </a:solidFill>
              <a:highlight>
                <a:srgbClr val="000000"/>
              </a:highlight>
              <a:latin typeface="Courier New"/>
              <a:ea typeface="Courier New"/>
              <a:cs typeface="Courier New"/>
              <a:sym typeface="Courier New"/>
            </a:endParaRPr>
          </a:p>
          <a:p>
            <a:pPr indent="0" lvl="0" marL="0" rtl="0" algn="l">
              <a:spcBef>
                <a:spcPts val="0"/>
              </a:spcBef>
              <a:spcAft>
                <a:spcPts val="0"/>
              </a:spcAft>
              <a:buNone/>
            </a:pPr>
            <a:r>
              <a:t/>
            </a:r>
            <a:endParaRPr sz="600">
              <a:solidFill>
                <a:srgbClr val="353635"/>
              </a:solidFill>
              <a:latin typeface="Montserrat"/>
              <a:ea typeface="Montserrat"/>
              <a:cs typeface="Montserrat"/>
              <a:sym typeface="Montserrat"/>
            </a:endParaRPr>
          </a:p>
        </p:txBody>
      </p:sp>
      <p:pic>
        <p:nvPicPr>
          <p:cNvPr id="228" name="Google Shape;228;p37"/>
          <p:cNvPicPr preferRelativeResize="0"/>
          <p:nvPr/>
        </p:nvPicPr>
        <p:blipFill>
          <a:blip r:embed="rId5">
            <a:alphaModFix/>
          </a:blip>
          <a:stretch>
            <a:fillRect/>
          </a:stretch>
        </p:blipFill>
        <p:spPr>
          <a:xfrm>
            <a:off x="6553658" y="3226787"/>
            <a:ext cx="82387" cy="56450"/>
          </a:xfrm>
          <a:prstGeom prst="rect">
            <a:avLst/>
          </a:prstGeom>
          <a:noFill/>
          <a:ln>
            <a:noFill/>
          </a:ln>
          <a:effectLst>
            <a:outerShdw blurRad="57150" rotWithShape="0" algn="bl" dir="2100000" dist="142875">
              <a:srgbClr val="000000">
                <a:alpha val="50000"/>
              </a:srgbClr>
            </a:outerShdw>
            <a:reflection blurRad="0" dir="5400000" dist="95250" endA="0" endPos="30000" fadeDir="5400012" kx="0" rotWithShape="0" algn="bl" stA="60000" stPos="0" sy="-100000" ky="0"/>
          </a:effectLst>
        </p:spPr>
      </p:pic>
      <p:pic>
        <p:nvPicPr>
          <p:cNvPr id="229" name="Google Shape;229;p37"/>
          <p:cNvPicPr preferRelativeResize="0"/>
          <p:nvPr/>
        </p:nvPicPr>
        <p:blipFill rotWithShape="1">
          <a:blip r:embed="rId6">
            <a:alphaModFix/>
          </a:blip>
          <a:srcRect b="34325" l="0" r="0" t="28662"/>
          <a:stretch/>
        </p:blipFill>
        <p:spPr>
          <a:xfrm>
            <a:off x="4591500" y="3983368"/>
            <a:ext cx="4261199" cy="444850"/>
          </a:xfrm>
          <a:prstGeom prst="rect">
            <a:avLst/>
          </a:prstGeom>
          <a:noFill/>
          <a:ln>
            <a:noFill/>
          </a:ln>
        </p:spPr>
      </p:pic>
      <p:sp>
        <p:nvSpPr>
          <p:cNvPr id="230" name="Google Shape;230;p37"/>
          <p:cNvSpPr txBox="1"/>
          <p:nvPr/>
        </p:nvSpPr>
        <p:spPr>
          <a:xfrm>
            <a:off x="260650" y="4667850"/>
            <a:ext cx="4405500" cy="18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Calibri"/>
                <a:ea typeface="Calibri"/>
                <a:cs typeface="Calibri"/>
                <a:sym typeface="Calibri"/>
              </a:rPr>
              <a:t>Segmentation Process using Masking</a:t>
            </a:r>
            <a:endParaRPr sz="2000">
              <a:solidFill>
                <a:schemeClr val="dk1"/>
              </a:solidFill>
              <a:latin typeface="Calibri"/>
              <a:ea typeface="Calibri"/>
              <a:cs typeface="Calibri"/>
              <a:sym typeface="Calibri"/>
            </a:endParaRPr>
          </a:p>
        </p:txBody>
      </p:sp>
      <p:sp>
        <p:nvSpPr>
          <p:cNvPr id="231" name="Google Shape;231;p37"/>
          <p:cNvSpPr txBox="1"/>
          <p:nvPr/>
        </p:nvSpPr>
        <p:spPr>
          <a:xfrm>
            <a:off x="4519375" y="4351405"/>
            <a:ext cx="4405500" cy="57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Calibri"/>
                <a:ea typeface="Calibri"/>
                <a:cs typeface="Calibri"/>
                <a:sym typeface="Calibri"/>
              </a:rPr>
              <a:t>28 features extracted, including 2 from YOLO. Combined is better than either.</a:t>
            </a:r>
            <a:endParaRPr sz="20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28"/>
                                        </p:tgtEl>
                                        <p:attrNameLst>
                                          <p:attrName>style.visibility</p:attrName>
                                        </p:attrNameLst>
                                      </p:cBhvr>
                                      <p:to>
                                        <p:strVal val="visible"/>
                                      </p:to>
                                    </p:set>
                                    <p:anim calcmode="lin" valueType="num">
                                      <p:cBhvr additive="base">
                                        <p:cTn dur="4100"/>
                                        <p:tgtEl>
                                          <p:spTgt spid="228"/>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38"/>
          <p:cNvSpPr txBox="1"/>
          <p:nvPr>
            <p:ph type="title"/>
          </p:nvPr>
        </p:nvSpPr>
        <p:spPr>
          <a:xfrm>
            <a:off x="457200" y="154484"/>
            <a:ext cx="8229600" cy="6432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
              <a:t>Results</a:t>
            </a:r>
            <a:endParaRPr/>
          </a:p>
        </p:txBody>
      </p:sp>
      <p:sp>
        <p:nvSpPr>
          <p:cNvPr id="237" name="Google Shape;237;p38"/>
          <p:cNvSpPr txBox="1"/>
          <p:nvPr>
            <p:ph idx="1" type="body"/>
          </p:nvPr>
        </p:nvSpPr>
        <p:spPr>
          <a:xfrm>
            <a:off x="457200" y="955008"/>
            <a:ext cx="8229600" cy="3394500"/>
          </a:xfrm>
          <a:prstGeom prst="rect">
            <a:avLst/>
          </a:prstGeom>
          <a:noFill/>
          <a:ln>
            <a:noFill/>
          </a:ln>
        </p:spPr>
        <p:txBody>
          <a:bodyPr anchorCtr="0" anchor="t" bIns="45700" lIns="91425" spcFirstLastPara="1" rIns="91425" wrap="square" tIns="45700">
            <a:noAutofit/>
          </a:bodyPr>
          <a:lstStyle/>
          <a:p>
            <a:pPr indent="-338455" lvl="0" marL="457200" rtl="0" algn="l">
              <a:lnSpc>
                <a:spcPct val="80000"/>
              </a:lnSpc>
              <a:spcBef>
                <a:spcPts val="0"/>
              </a:spcBef>
              <a:spcAft>
                <a:spcPts val="0"/>
              </a:spcAft>
              <a:buSzPts val="1730"/>
              <a:buChar char="•"/>
            </a:pPr>
            <a:r>
              <a:rPr lang="en" sz="2920"/>
              <a:t>All mechanical designs have been complete</a:t>
            </a:r>
            <a:endParaRPr sz="2920"/>
          </a:p>
          <a:p>
            <a:pPr indent="-338455" lvl="0" marL="457200" rtl="0" algn="l">
              <a:lnSpc>
                <a:spcPct val="80000"/>
              </a:lnSpc>
              <a:spcBef>
                <a:spcPts val="0"/>
              </a:spcBef>
              <a:spcAft>
                <a:spcPts val="0"/>
              </a:spcAft>
              <a:buSzPts val="1730"/>
              <a:buChar char="•"/>
            </a:pPr>
            <a:r>
              <a:rPr lang="en" sz="2920"/>
              <a:t>YOLO model has been trained to 95-99% accuracy </a:t>
            </a:r>
            <a:endParaRPr sz="2920"/>
          </a:p>
          <a:p>
            <a:pPr indent="-338455" lvl="0" marL="457200" rtl="0" algn="l">
              <a:lnSpc>
                <a:spcPct val="80000"/>
              </a:lnSpc>
              <a:spcBef>
                <a:spcPts val="0"/>
              </a:spcBef>
              <a:spcAft>
                <a:spcPts val="0"/>
              </a:spcAft>
              <a:buSzPts val="1730"/>
              <a:buChar char="•"/>
            </a:pPr>
            <a:r>
              <a:rPr lang="en" sz="2920"/>
              <a:t>Database of over 2000 fly photos </a:t>
            </a:r>
            <a:endParaRPr sz="2920"/>
          </a:p>
          <a:p>
            <a:pPr indent="-338455" lvl="0" marL="457200" rtl="0" algn="l">
              <a:lnSpc>
                <a:spcPct val="80000"/>
              </a:lnSpc>
              <a:spcBef>
                <a:spcPts val="0"/>
              </a:spcBef>
              <a:spcAft>
                <a:spcPts val="0"/>
              </a:spcAft>
              <a:buSzPts val="1730"/>
              <a:buChar char="•"/>
            </a:pPr>
            <a:r>
              <a:rPr lang="en" sz="2920"/>
              <a:t>2 flies sexed and sorted per minute </a:t>
            </a:r>
            <a:endParaRPr sz="2920"/>
          </a:p>
          <a:p>
            <a:pPr indent="-338455" lvl="0" marL="457200" rtl="0" algn="l">
              <a:lnSpc>
                <a:spcPct val="80000"/>
              </a:lnSpc>
              <a:spcBef>
                <a:spcPts val="0"/>
              </a:spcBef>
              <a:spcAft>
                <a:spcPts val="0"/>
              </a:spcAft>
              <a:buSzPts val="1730"/>
              <a:buChar char="•"/>
            </a:pPr>
            <a:r>
              <a:rPr lang="en" sz="2920"/>
              <a:t>GUI with start/stop sequence, report generation and minor debugging complete and off loaded </a:t>
            </a:r>
            <a:endParaRPr sz="2920"/>
          </a:p>
          <a:p>
            <a:pPr indent="-338455" lvl="0" marL="457200" rtl="0" algn="l">
              <a:lnSpc>
                <a:spcPct val="80000"/>
              </a:lnSpc>
              <a:spcBef>
                <a:spcPts val="0"/>
              </a:spcBef>
              <a:spcAft>
                <a:spcPts val="0"/>
              </a:spcAft>
              <a:buSzPts val="1730"/>
              <a:buChar char="•"/>
            </a:pPr>
            <a:r>
              <a:rPr lang="en" sz="2920"/>
              <a:t>Assay complete with report generation through GUI and uploaded to BOX </a:t>
            </a:r>
            <a:endParaRPr sz="2920"/>
          </a:p>
          <a:p>
            <a:pPr indent="-338455" lvl="0" marL="457200" rtl="0" algn="l">
              <a:lnSpc>
                <a:spcPct val="80000"/>
              </a:lnSpc>
              <a:spcBef>
                <a:spcPts val="0"/>
              </a:spcBef>
              <a:spcAft>
                <a:spcPts val="0"/>
              </a:spcAft>
              <a:buSzPts val="1730"/>
              <a:buChar char="•"/>
            </a:pPr>
            <a:r>
              <a:rPr lang="en" sz="2920"/>
              <a:t>Instruction booklet complete and integrated clearly </a:t>
            </a:r>
            <a:endParaRPr sz="292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39"/>
          <p:cNvSpPr txBox="1"/>
          <p:nvPr>
            <p:ph type="title"/>
          </p:nvPr>
        </p:nvSpPr>
        <p:spPr>
          <a:xfrm>
            <a:off x="457200" y="154484"/>
            <a:ext cx="8229600" cy="6432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
              <a:t>Future Directions</a:t>
            </a:r>
            <a:endParaRPr/>
          </a:p>
        </p:txBody>
      </p:sp>
      <p:sp>
        <p:nvSpPr>
          <p:cNvPr id="243" name="Google Shape;243;p39"/>
          <p:cNvSpPr txBox="1"/>
          <p:nvPr>
            <p:ph idx="1" type="body"/>
          </p:nvPr>
        </p:nvSpPr>
        <p:spPr>
          <a:xfrm>
            <a:off x="241650" y="1063238"/>
            <a:ext cx="8660700" cy="3966000"/>
          </a:xfrm>
          <a:prstGeom prst="rect">
            <a:avLst/>
          </a:prstGeom>
          <a:noFill/>
          <a:ln>
            <a:noFill/>
          </a:ln>
        </p:spPr>
        <p:txBody>
          <a:bodyPr anchorCtr="0" anchor="t" bIns="45700" lIns="91425" spcFirstLastPara="1" rIns="91425" wrap="square" tIns="45700">
            <a:normAutofit fontScale="92500" lnSpcReduction="20000"/>
          </a:bodyPr>
          <a:lstStyle/>
          <a:p>
            <a:pPr indent="-334328" lvl="0" marL="457200" rtl="0" algn="l">
              <a:spcBef>
                <a:spcPts val="0"/>
              </a:spcBef>
              <a:spcAft>
                <a:spcPts val="0"/>
              </a:spcAft>
              <a:buSzPct val="56250"/>
              <a:buChar char="•"/>
            </a:pPr>
            <a:r>
              <a:rPr lang="en"/>
              <a:t>Updated YOLO when larger database is built</a:t>
            </a:r>
            <a:endParaRPr/>
          </a:p>
          <a:p>
            <a:pPr indent="-334328" lvl="1" marL="914400" rtl="0" algn="l">
              <a:spcBef>
                <a:spcPts val="0"/>
              </a:spcBef>
              <a:spcAft>
                <a:spcPts val="0"/>
              </a:spcAft>
              <a:buSzPct val="64286"/>
              <a:buChar char="–"/>
            </a:pPr>
            <a:r>
              <a:rPr lang="en"/>
              <a:t>AI Hat on Raspberry Pi </a:t>
            </a:r>
            <a:endParaRPr/>
          </a:p>
          <a:p>
            <a:pPr indent="-334328" lvl="0" marL="457200" rtl="0" algn="l">
              <a:spcBef>
                <a:spcPts val="0"/>
              </a:spcBef>
              <a:spcAft>
                <a:spcPts val="0"/>
              </a:spcAft>
              <a:buSzPct val="56250"/>
              <a:buChar char="•"/>
            </a:pPr>
            <a:r>
              <a:rPr lang="en"/>
              <a:t>Redesign mechanical components as needed</a:t>
            </a:r>
            <a:endParaRPr/>
          </a:p>
          <a:p>
            <a:pPr indent="-334328" lvl="1" marL="914400" rtl="0" algn="l">
              <a:spcBef>
                <a:spcPts val="0"/>
              </a:spcBef>
              <a:spcAft>
                <a:spcPts val="0"/>
              </a:spcAft>
              <a:buSzPct val="64286"/>
              <a:buChar char="–"/>
            </a:pPr>
            <a:r>
              <a:rPr lang="en"/>
              <a:t>particularly, linear rail for larger fly quantity/capacity  </a:t>
            </a:r>
            <a:endParaRPr/>
          </a:p>
          <a:p>
            <a:pPr indent="-334328" lvl="0" marL="457200" rtl="0" algn="l">
              <a:spcBef>
                <a:spcPts val="0"/>
              </a:spcBef>
              <a:spcAft>
                <a:spcPts val="0"/>
              </a:spcAft>
              <a:buSzPct val="56250"/>
              <a:buChar char="•"/>
            </a:pPr>
            <a:r>
              <a:rPr lang="en"/>
              <a:t>Climbing Assay improvements on flies per tube, assay run time, etc, and optimize tube shapes</a:t>
            </a:r>
            <a:endParaRPr/>
          </a:p>
          <a:p>
            <a:pPr indent="-334328" lvl="0" marL="457200" rtl="0" algn="l">
              <a:spcBef>
                <a:spcPts val="0"/>
              </a:spcBef>
              <a:spcAft>
                <a:spcPts val="0"/>
              </a:spcAft>
              <a:buSzPct val="56250"/>
              <a:buChar char="•"/>
            </a:pPr>
            <a:r>
              <a:rPr lang="en"/>
              <a:t>Better fly isolation system with potential with 2D+ gantry </a:t>
            </a:r>
            <a:endParaRPr/>
          </a:p>
          <a:p>
            <a:pPr indent="-334328" lvl="0" marL="457200" rtl="0" algn="l">
              <a:spcBef>
                <a:spcPts val="0"/>
              </a:spcBef>
              <a:spcAft>
                <a:spcPts val="0"/>
              </a:spcAft>
              <a:buSzPct val="56250"/>
              <a:buChar char="•"/>
            </a:pPr>
            <a:r>
              <a:rPr lang="en"/>
              <a:t>PCB redesign/corrections </a:t>
            </a:r>
            <a:endParaRPr/>
          </a:p>
          <a:p>
            <a:pPr indent="-334328" lvl="1" marL="914400" rtl="0" algn="l">
              <a:spcBef>
                <a:spcPts val="0"/>
              </a:spcBef>
              <a:spcAft>
                <a:spcPts val="0"/>
              </a:spcAft>
              <a:buSzPct val="64286"/>
              <a:buChar char="–"/>
            </a:pPr>
            <a:r>
              <a:rPr lang="en"/>
              <a:t>Integrate</a:t>
            </a:r>
            <a:r>
              <a:rPr lang="en"/>
              <a:t> motor chip and LEDs in board </a:t>
            </a:r>
            <a:endParaRPr/>
          </a:p>
          <a:p>
            <a:pPr indent="-334328" lvl="1" marL="914400" rtl="0" algn="l">
              <a:spcBef>
                <a:spcPts val="0"/>
              </a:spcBef>
              <a:spcAft>
                <a:spcPts val="0"/>
              </a:spcAft>
              <a:buSzPct val="64286"/>
              <a:buChar char="–"/>
            </a:pPr>
            <a:r>
              <a:rPr lang="en"/>
              <a:t>Minor orientation changes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40"/>
          <p:cNvSpPr txBox="1"/>
          <p:nvPr>
            <p:ph type="title"/>
          </p:nvPr>
        </p:nvSpPr>
        <p:spPr>
          <a:xfrm>
            <a:off x="457200" y="154484"/>
            <a:ext cx="8229600" cy="6432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
              <a:t>Conclusion</a:t>
            </a:r>
            <a:endParaRPr/>
          </a:p>
        </p:txBody>
      </p:sp>
      <p:sp>
        <p:nvSpPr>
          <p:cNvPr id="249" name="Google Shape;249;p40"/>
          <p:cNvSpPr txBox="1"/>
          <p:nvPr>
            <p:ph idx="1" type="body"/>
          </p:nvPr>
        </p:nvSpPr>
        <p:spPr>
          <a:xfrm>
            <a:off x="457200" y="1063233"/>
            <a:ext cx="8229600" cy="339450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spcBef>
                <a:spcPts val="0"/>
              </a:spcBef>
              <a:spcAft>
                <a:spcPts val="0"/>
              </a:spcAft>
              <a:buNone/>
            </a:pPr>
            <a:r>
              <a:rPr lang="en"/>
              <a:t>This project had an immense learning curve initially, but overall has been an incredibly valuable experience. Both Electrical and Computer Engineers have learned to debug code, model parts, train ML algorithms, and most importantly work together as a team.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Thank you to Dr. Raza, ECE, and IHG for their support and contributions.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6"/>
          <p:cNvSpPr txBox="1"/>
          <p:nvPr>
            <p:ph type="title"/>
          </p:nvPr>
        </p:nvSpPr>
        <p:spPr>
          <a:xfrm>
            <a:off x="457200" y="205978"/>
            <a:ext cx="8229600" cy="8574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1100"/>
              <a:buFont typeface="Arial"/>
              <a:buNone/>
            </a:pPr>
            <a:r>
              <a:rPr lang="en" sz="2800">
                <a:latin typeface="Arial"/>
                <a:ea typeface="Arial"/>
                <a:cs typeface="Arial"/>
                <a:sym typeface="Arial"/>
              </a:rPr>
              <a:t>Who we are: Team 8</a:t>
            </a:r>
            <a:endParaRPr/>
          </a:p>
        </p:txBody>
      </p:sp>
      <p:sp>
        <p:nvSpPr>
          <p:cNvPr id="136" name="Google Shape;136;p26"/>
          <p:cNvSpPr txBox="1"/>
          <p:nvPr>
            <p:ph idx="1" type="body"/>
          </p:nvPr>
        </p:nvSpPr>
        <p:spPr>
          <a:xfrm>
            <a:off x="4572000" y="1200150"/>
            <a:ext cx="4114800" cy="3394500"/>
          </a:xfrm>
          <a:prstGeom prst="rect">
            <a:avLst/>
          </a:prstGeom>
        </p:spPr>
        <p:txBody>
          <a:bodyPr anchorCtr="0" anchor="t" bIns="45700" lIns="91425" spcFirstLastPara="1" rIns="91425" wrap="square" tIns="45700">
            <a:normAutofit/>
          </a:bodyPr>
          <a:lstStyle/>
          <a:p>
            <a:pPr indent="0" lvl="0" marL="0" rtl="0" algn="l">
              <a:lnSpc>
                <a:spcPct val="115000"/>
              </a:lnSpc>
              <a:spcBef>
                <a:spcPts val="0"/>
              </a:spcBef>
              <a:spcAft>
                <a:spcPts val="0"/>
              </a:spcAft>
              <a:buClr>
                <a:schemeClr val="dk1"/>
              </a:buClr>
              <a:buSzPts val="1100"/>
              <a:buFont typeface="Arial"/>
              <a:buNone/>
            </a:pPr>
            <a:r>
              <a:rPr lang="en" sz="2000">
                <a:latin typeface="Arial"/>
                <a:ea typeface="Arial"/>
                <a:cs typeface="Arial"/>
                <a:sym typeface="Arial"/>
              </a:rPr>
              <a:t>(From Top to Bottom, Left to Right)</a:t>
            </a:r>
            <a:endParaRPr sz="2000">
              <a:latin typeface="Arial"/>
              <a:ea typeface="Arial"/>
              <a:cs typeface="Arial"/>
              <a:sym typeface="Arial"/>
            </a:endParaRPr>
          </a:p>
          <a:p>
            <a:pPr indent="0" lvl="0" marL="0" rtl="0" algn="l">
              <a:lnSpc>
                <a:spcPct val="115000"/>
              </a:lnSpc>
              <a:spcBef>
                <a:spcPts val="0"/>
              </a:spcBef>
              <a:spcAft>
                <a:spcPts val="0"/>
              </a:spcAft>
              <a:buNone/>
            </a:pPr>
            <a:r>
              <a:t/>
            </a:r>
            <a:endParaRPr sz="20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2000">
                <a:latin typeface="Arial"/>
                <a:ea typeface="Arial"/>
                <a:cs typeface="Arial"/>
                <a:sym typeface="Arial"/>
              </a:rPr>
              <a:t>Dylan Britch</a:t>
            </a:r>
            <a:endParaRPr sz="20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2000">
                <a:latin typeface="Arial"/>
                <a:ea typeface="Arial"/>
                <a:cs typeface="Arial"/>
                <a:sym typeface="Arial"/>
              </a:rPr>
              <a:t>Avi Patel</a:t>
            </a:r>
            <a:endParaRPr sz="20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2000">
                <a:latin typeface="Arial"/>
                <a:ea typeface="Arial"/>
                <a:cs typeface="Arial"/>
                <a:sym typeface="Arial"/>
              </a:rPr>
              <a:t>William McGlone</a:t>
            </a:r>
            <a:endParaRPr sz="20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2000">
                <a:latin typeface="Arial"/>
                <a:ea typeface="Arial"/>
                <a:cs typeface="Arial"/>
                <a:sym typeface="Arial"/>
              </a:rPr>
              <a:t>Camren Khoury</a:t>
            </a:r>
            <a:endParaRPr sz="20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2000">
                <a:latin typeface="Arial"/>
                <a:ea typeface="Arial"/>
                <a:cs typeface="Arial"/>
                <a:sym typeface="Arial"/>
              </a:rPr>
              <a:t>Ainara Garcia</a:t>
            </a:r>
            <a:endParaRPr sz="20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2000">
                <a:latin typeface="Arial"/>
                <a:ea typeface="Arial"/>
                <a:cs typeface="Arial"/>
                <a:sym typeface="Arial"/>
              </a:rPr>
              <a:t>Megan Mcnuer</a:t>
            </a:r>
            <a:endParaRPr sz="20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2000">
                <a:latin typeface="Arial"/>
                <a:ea typeface="Arial"/>
                <a:cs typeface="Arial"/>
                <a:sym typeface="Arial"/>
              </a:rPr>
              <a:t>Rivers Henderson</a:t>
            </a:r>
            <a:endParaRPr/>
          </a:p>
        </p:txBody>
      </p:sp>
      <p:pic>
        <p:nvPicPr>
          <p:cNvPr id="137" name="Google Shape;137;p26"/>
          <p:cNvPicPr preferRelativeResize="0"/>
          <p:nvPr/>
        </p:nvPicPr>
        <p:blipFill>
          <a:blip r:embed="rId3">
            <a:alphaModFix/>
          </a:blip>
          <a:stretch>
            <a:fillRect/>
          </a:stretch>
        </p:blipFill>
        <p:spPr>
          <a:xfrm>
            <a:off x="283585" y="1152475"/>
            <a:ext cx="4288418" cy="3416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7"/>
          <p:cNvSpPr txBox="1"/>
          <p:nvPr>
            <p:ph type="title"/>
          </p:nvPr>
        </p:nvSpPr>
        <p:spPr>
          <a:xfrm>
            <a:off x="457200" y="154484"/>
            <a:ext cx="8229600" cy="6432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
              <a:t>Objective/Motivation</a:t>
            </a:r>
            <a:endParaRPr/>
          </a:p>
        </p:txBody>
      </p:sp>
      <p:sp>
        <p:nvSpPr>
          <p:cNvPr id="143" name="Google Shape;143;p27"/>
          <p:cNvSpPr txBox="1"/>
          <p:nvPr>
            <p:ph idx="1" type="body"/>
          </p:nvPr>
        </p:nvSpPr>
        <p:spPr>
          <a:xfrm>
            <a:off x="457200" y="900113"/>
            <a:ext cx="8229600" cy="2545800"/>
          </a:xfrm>
          <a:prstGeom prst="rect">
            <a:avLst/>
          </a:prstGeom>
          <a:noFill/>
          <a:ln>
            <a:noFill/>
          </a:ln>
        </p:spPr>
        <p:txBody>
          <a:bodyPr anchorCtr="0" anchor="t" bIns="45700" lIns="91425" spcFirstLastPara="1" rIns="91425" wrap="square" tIns="45700">
            <a:noAutofit/>
          </a:bodyPr>
          <a:lstStyle/>
          <a:p>
            <a:pPr indent="-355600" lvl="0" marL="457200" rtl="0" algn="just">
              <a:lnSpc>
                <a:spcPct val="107916"/>
              </a:lnSpc>
              <a:spcBef>
                <a:spcPts val="0"/>
              </a:spcBef>
              <a:spcAft>
                <a:spcPts val="0"/>
              </a:spcAft>
              <a:buSzPts val="2000"/>
              <a:buFont typeface="Calibri"/>
              <a:buAutoNum type="arabicPeriod"/>
            </a:pPr>
            <a:r>
              <a:rPr lang="en" sz="2000"/>
              <a:t>Hold Flies </a:t>
            </a:r>
            <a:endParaRPr sz="2000"/>
          </a:p>
          <a:p>
            <a:pPr indent="-355600" lvl="0" marL="457200" rtl="0" algn="just">
              <a:lnSpc>
                <a:spcPct val="107916"/>
              </a:lnSpc>
              <a:spcBef>
                <a:spcPts val="0"/>
              </a:spcBef>
              <a:spcAft>
                <a:spcPts val="0"/>
              </a:spcAft>
              <a:buSzPts val="2000"/>
              <a:buFont typeface="Calibri"/>
              <a:buAutoNum type="arabicPeriod"/>
            </a:pPr>
            <a:r>
              <a:rPr lang="en" sz="2000"/>
              <a:t>Design and 3D print parts </a:t>
            </a:r>
            <a:endParaRPr sz="2000"/>
          </a:p>
          <a:p>
            <a:pPr indent="-355600" lvl="0" marL="457200" rtl="0" algn="just">
              <a:lnSpc>
                <a:spcPct val="107916"/>
              </a:lnSpc>
              <a:spcBef>
                <a:spcPts val="0"/>
              </a:spcBef>
              <a:spcAft>
                <a:spcPts val="0"/>
              </a:spcAft>
              <a:buSzPts val="2000"/>
              <a:buFont typeface="Calibri"/>
              <a:buAutoNum type="arabicPeriod"/>
            </a:pPr>
            <a:r>
              <a:rPr lang="en" sz="2000"/>
              <a:t>Wiring and Motor Control </a:t>
            </a:r>
            <a:endParaRPr sz="2000"/>
          </a:p>
          <a:p>
            <a:pPr indent="-355600" lvl="0" marL="457200" rtl="0" algn="just">
              <a:lnSpc>
                <a:spcPct val="107916"/>
              </a:lnSpc>
              <a:spcBef>
                <a:spcPts val="0"/>
              </a:spcBef>
              <a:spcAft>
                <a:spcPts val="0"/>
              </a:spcAft>
              <a:buSzPts val="2000"/>
              <a:buFont typeface="Calibri"/>
              <a:buAutoNum type="arabicPeriod"/>
            </a:pPr>
            <a:r>
              <a:rPr lang="en" sz="2000"/>
              <a:t>Sort Flies (M/F) , rate, by doing it with the camera, success rate </a:t>
            </a:r>
            <a:endParaRPr sz="2000"/>
          </a:p>
          <a:p>
            <a:pPr indent="-355600" lvl="0" marL="457200" rtl="0" algn="just">
              <a:lnSpc>
                <a:spcPct val="107916"/>
              </a:lnSpc>
              <a:spcBef>
                <a:spcPts val="0"/>
              </a:spcBef>
              <a:spcAft>
                <a:spcPts val="0"/>
              </a:spcAft>
              <a:buSzPts val="2000"/>
              <a:buFont typeface="Calibri"/>
              <a:buAutoNum type="arabicPeriod"/>
            </a:pPr>
            <a:r>
              <a:rPr lang="en" sz="2000"/>
              <a:t>Computer Vision for identifying, sorting, and counting flies </a:t>
            </a:r>
            <a:endParaRPr sz="2000"/>
          </a:p>
          <a:p>
            <a:pPr indent="-355600" lvl="0" marL="457200" rtl="0" algn="just">
              <a:lnSpc>
                <a:spcPct val="107916"/>
              </a:lnSpc>
              <a:spcBef>
                <a:spcPts val="0"/>
              </a:spcBef>
              <a:spcAft>
                <a:spcPts val="0"/>
              </a:spcAft>
              <a:buSzPts val="2000"/>
              <a:buFont typeface="Calibri"/>
              <a:buAutoNum type="arabicPeriod"/>
            </a:pPr>
            <a:r>
              <a:rPr lang="en" sz="2000"/>
              <a:t>Perform assay </a:t>
            </a:r>
            <a:endParaRPr sz="2000"/>
          </a:p>
          <a:p>
            <a:pPr indent="-355600" lvl="0" marL="457200" rtl="0" algn="just">
              <a:lnSpc>
                <a:spcPct val="107916"/>
              </a:lnSpc>
              <a:spcBef>
                <a:spcPts val="0"/>
              </a:spcBef>
              <a:spcAft>
                <a:spcPts val="0"/>
              </a:spcAft>
              <a:buSzPts val="2000"/>
              <a:buAutoNum type="arabicPeriod"/>
            </a:pPr>
            <a:r>
              <a:rPr lang="en" sz="2000"/>
              <a:t>Stay under budget </a:t>
            </a:r>
            <a:endParaRPr sz="2000"/>
          </a:p>
          <a:p>
            <a:pPr indent="0" lvl="0" marL="457200" rtl="0" algn="just">
              <a:lnSpc>
                <a:spcPct val="107916"/>
              </a:lnSpc>
              <a:spcBef>
                <a:spcPts val="0"/>
              </a:spcBef>
              <a:spcAft>
                <a:spcPts val="0"/>
              </a:spcAft>
              <a:buNone/>
            </a:pPr>
            <a:r>
              <a:t/>
            </a:r>
            <a:endParaRPr sz="2000"/>
          </a:p>
          <a:p>
            <a:pPr indent="-139700" lvl="0" marL="342900" rtl="0" algn="l">
              <a:spcBef>
                <a:spcPts val="0"/>
              </a:spcBef>
              <a:spcAft>
                <a:spcPts val="0"/>
              </a:spcAft>
              <a:buClr>
                <a:schemeClr val="dk1"/>
              </a:buClr>
              <a:buSzPts val="3200"/>
              <a:buNone/>
            </a:pPr>
            <a:r>
              <a:rPr lang="en" sz="2000"/>
              <a:t>Given a vial of flies, a user could dump the vial into a channel and walk away. From then the execution was entirely robotic and hands free. Our motivating factor was to find a better use of the user’s time elsewhere while their simple and automated tasks were completed in the background. </a:t>
            </a:r>
            <a:endParaRPr sz="20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8"/>
          <p:cNvSpPr txBox="1"/>
          <p:nvPr>
            <p:ph type="title"/>
          </p:nvPr>
        </p:nvSpPr>
        <p:spPr>
          <a:xfrm>
            <a:off x="457200" y="154484"/>
            <a:ext cx="8229600" cy="6432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
              <a:t>Project Goals and Deliverables</a:t>
            </a:r>
            <a:endParaRPr/>
          </a:p>
        </p:txBody>
      </p:sp>
      <p:sp>
        <p:nvSpPr>
          <p:cNvPr id="149" name="Google Shape;149;p28"/>
          <p:cNvSpPr txBox="1"/>
          <p:nvPr>
            <p:ph idx="1" type="body"/>
          </p:nvPr>
        </p:nvSpPr>
        <p:spPr>
          <a:xfrm>
            <a:off x="457200" y="900125"/>
            <a:ext cx="4980000" cy="4100400"/>
          </a:xfrm>
          <a:prstGeom prst="rect">
            <a:avLst/>
          </a:prstGeom>
          <a:noFill/>
          <a:ln>
            <a:noFill/>
          </a:ln>
        </p:spPr>
        <p:txBody>
          <a:bodyPr anchorCtr="0" anchor="t" bIns="45700" lIns="91425" spcFirstLastPara="1" rIns="91425" wrap="square" tIns="45700">
            <a:normAutofit lnSpcReduction="10000"/>
          </a:bodyPr>
          <a:lstStyle/>
          <a:p>
            <a:pPr indent="-361950" lvl="0" marL="342900" rtl="0" algn="just">
              <a:lnSpc>
                <a:spcPct val="107916"/>
              </a:lnSpc>
              <a:spcBef>
                <a:spcPts val="0"/>
              </a:spcBef>
              <a:spcAft>
                <a:spcPts val="0"/>
              </a:spcAft>
              <a:buSzPts val="2100"/>
              <a:buFont typeface="Calibri"/>
              <a:buAutoNum type="arabicPeriod"/>
            </a:pPr>
            <a:r>
              <a:rPr lang="en" sz="2100"/>
              <a:t>All mechanical designs complete and function (movements complete start to finish done in 15 seconds) </a:t>
            </a:r>
            <a:endParaRPr sz="2100"/>
          </a:p>
          <a:p>
            <a:pPr indent="-361950" lvl="0" marL="342900" rtl="0" algn="just">
              <a:lnSpc>
                <a:spcPct val="107916"/>
              </a:lnSpc>
              <a:spcBef>
                <a:spcPts val="0"/>
              </a:spcBef>
              <a:spcAft>
                <a:spcPts val="0"/>
              </a:spcAft>
              <a:buSzPts val="2100"/>
              <a:buFont typeface="Calibri"/>
              <a:buAutoNum type="arabicPeriod"/>
            </a:pPr>
            <a:r>
              <a:rPr lang="en" sz="2100"/>
              <a:t>Database trained, complete and working (with ~80-99% accuracy as the goal) </a:t>
            </a:r>
            <a:endParaRPr sz="2100"/>
          </a:p>
          <a:p>
            <a:pPr indent="-361950" lvl="0" marL="342900" rtl="0" algn="just">
              <a:lnSpc>
                <a:spcPct val="107916"/>
              </a:lnSpc>
              <a:spcBef>
                <a:spcPts val="0"/>
              </a:spcBef>
              <a:spcAft>
                <a:spcPts val="0"/>
              </a:spcAft>
              <a:buSzPts val="2100"/>
              <a:buFont typeface="Calibri"/>
              <a:buAutoNum type="arabicPeriod"/>
            </a:pPr>
            <a:r>
              <a:rPr lang="en" sz="2100"/>
              <a:t>4 flies sexed and sorted per minute </a:t>
            </a:r>
            <a:endParaRPr sz="2100"/>
          </a:p>
          <a:p>
            <a:pPr indent="-361950" lvl="0" marL="342900" rtl="0" algn="just">
              <a:lnSpc>
                <a:spcPct val="107916"/>
              </a:lnSpc>
              <a:spcBef>
                <a:spcPts val="0"/>
              </a:spcBef>
              <a:spcAft>
                <a:spcPts val="0"/>
              </a:spcAft>
              <a:buSzPts val="2100"/>
              <a:buFont typeface="Calibri"/>
              <a:buAutoNum type="arabicPeriod"/>
            </a:pPr>
            <a:r>
              <a:rPr lang="en" sz="2100"/>
              <a:t>GUI with start/stop sequence, report generation and minor debugging</a:t>
            </a:r>
            <a:endParaRPr sz="2100"/>
          </a:p>
          <a:p>
            <a:pPr indent="-361950" lvl="0" marL="342900" rtl="0" algn="just">
              <a:lnSpc>
                <a:spcPct val="107916"/>
              </a:lnSpc>
              <a:spcBef>
                <a:spcPts val="0"/>
              </a:spcBef>
              <a:spcAft>
                <a:spcPts val="0"/>
              </a:spcAft>
              <a:buSzPts val="2100"/>
              <a:buFont typeface="Calibri"/>
              <a:buAutoNum type="arabicPeriod"/>
            </a:pPr>
            <a:r>
              <a:rPr lang="en" sz="2100"/>
              <a:t>Assay complete with report generation through GUI </a:t>
            </a:r>
            <a:endParaRPr sz="2100"/>
          </a:p>
          <a:p>
            <a:pPr indent="-361950" lvl="0" marL="342900" rtl="0" algn="just">
              <a:lnSpc>
                <a:spcPct val="107916"/>
              </a:lnSpc>
              <a:spcBef>
                <a:spcPts val="0"/>
              </a:spcBef>
              <a:spcAft>
                <a:spcPts val="0"/>
              </a:spcAft>
              <a:buSzPts val="2100"/>
              <a:buFont typeface="Calibri"/>
              <a:buAutoNum type="arabicPeriod"/>
            </a:pPr>
            <a:r>
              <a:rPr lang="en" sz="2100"/>
              <a:t>Instruction booklet complete and integrated clearly </a:t>
            </a:r>
            <a:endParaRPr sz="4200"/>
          </a:p>
        </p:txBody>
      </p:sp>
      <p:pic>
        <p:nvPicPr>
          <p:cNvPr id="150" name="Google Shape;150;p28"/>
          <p:cNvPicPr preferRelativeResize="0"/>
          <p:nvPr/>
        </p:nvPicPr>
        <p:blipFill rotWithShape="1">
          <a:blip r:embed="rId3">
            <a:alphaModFix/>
          </a:blip>
          <a:srcRect b="0" l="2638" r="0" t="0"/>
          <a:stretch/>
        </p:blipFill>
        <p:spPr>
          <a:xfrm>
            <a:off x="5572096" y="1111275"/>
            <a:ext cx="3260651" cy="318547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9"/>
          <p:cNvSpPr txBox="1"/>
          <p:nvPr>
            <p:ph type="title"/>
          </p:nvPr>
        </p:nvSpPr>
        <p:spPr>
          <a:xfrm>
            <a:off x="457200" y="154484"/>
            <a:ext cx="8229600" cy="6432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
              <a:t>Workflow</a:t>
            </a:r>
            <a:endParaRPr/>
          </a:p>
        </p:txBody>
      </p:sp>
      <p:sp>
        <p:nvSpPr>
          <p:cNvPr id="156" name="Google Shape;156;p29"/>
          <p:cNvSpPr/>
          <p:nvPr/>
        </p:nvSpPr>
        <p:spPr>
          <a:xfrm>
            <a:off x="135037" y="2085025"/>
            <a:ext cx="2053500" cy="1411500"/>
          </a:xfrm>
          <a:prstGeom prst="rect">
            <a:avLst/>
          </a:prstGeom>
          <a:solidFill>
            <a:schemeClr val="accent4"/>
          </a:solidFill>
          <a:ln cap="flat" cmpd="sng" w="11050">
            <a:solidFill>
              <a:schemeClr val="lt1"/>
            </a:solidFill>
            <a:prstDash val="solid"/>
            <a:round/>
            <a:headEnd len="sm" w="sm" type="none"/>
            <a:tailEnd len="sm" w="sm" type="none"/>
          </a:ln>
        </p:spPr>
        <p:txBody>
          <a:bodyPr anchorCtr="0" anchor="ctr" bIns="106200" lIns="106200" spcFirstLastPara="1" rIns="106200" wrap="square" tIns="106200">
            <a:noAutofit/>
          </a:bodyPr>
          <a:lstStyle/>
          <a:p>
            <a:pPr indent="0" lvl="0" marL="0" rtl="0" algn="ctr">
              <a:spcBef>
                <a:spcPts val="0"/>
              </a:spcBef>
              <a:spcAft>
                <a:spcPts val="0"/>
              </a:spcAft>
              <a:buNone/>
            </a:pPr>
            <a:r>
              <a:rPr lang="en" sz="1626">
                <a:solidFill>
                  <a:schemeClr val="lt1"/>
                </a:solidFill>
                <a:latin typeface="Calibri"/>
                <a:ea typeface="Calibri"/>
                <a:cs typeface="Calibri"/>
                <a:sym typeface="Calibri"/>
              </a:rPr>
              <a:t>Channel</a:t>
            </a:r>
            <a:endParaRPr sz="1626">
              <a:solidFill>
                <a:schemeClr val="lt1"/>
              </a:solidFill>
              <a:latin typeface="Calibri"/>
              <a:ea typeface="Calibri"/>
              <a:cs typeface="Calibri"/>
              <a:sym typeface="Calibri"/>
            </a:endParaRPr>
          </a:p>
        </p:txBody>
      </p:sp>
      <p:sp>
        <p:nvSpPr>
          <p:cNvPr id="157" name="Google Shape;157;p29"/>
          <p:cNvSpPr/>
          <p:nvPr/>
        </p:nvSpPr>
        <p:spPr>
          <a:xfrm>
            <a:off x="3566374" y="2085025"/>
            <a:ext cx="2053500" cy="1411500"/>
          </a:xfrm>
          <a:prstGeom prst="rect">
            <a:avLst/>
          </a:prstGeom>
          <a:solidFill>
            <a:schemeClr val="accent4"/>
          </a:solidFill>
          <a:ln cap="flat" cmpd="sng" w="11050">
            <a:solidFill>
              <a:schemeClr val="lt1"/>
            </a:solidFill>
            <a:prstDash val="solid"/>
            <a:round/>
            <a:headEnd len="sm" w="sm" type="none"/>
            <a:tailEnd len="sm" w="sm" type="none"/>
          </a:ln>
        </p:spPr>
        <p:txBody>
          <a:bodyPr anchorCtr="0" anchor="ctr" bIns="106200" lIns="106200" spcFirstLastPara="1" rIns="106200" wrap="square" tIns="106200">
            <a:noAutofit/>
          </a:bodyPr>
          <a:lstStyle/>
          <a:p>
            <a:pPr indent="0" lvl="0" marL="0" rtl="0" algn="ctr">
              <a:spcBef>
                <a:spcPts val="0"/>
              </a:spcBef>
              <a:spcAft>
                <a:spcPts val="0"/>
              </a:spcAft>
              <a:buNone/>
            </a:pPr>
            <a:r>
              <a:rPr lang="en" sz="1626">
                <a:solidFill>
                  <a:schemeClr val="lt1"/>
                </a:solidFill>
                <a:latin typeface="Calibri"/>
                <a:ea typeface="Calibri"/>
                <a:cs typeface="Calibri"/>
                <a:sym typeface="Calibri"/>
              </a:rPr>
              <a:t>Sorting Camera</a:t>
            </a:r>
            <a:endParaRPr sz="1626">
              <a:solidFill>
                <a:schemeClr val="lt1"/>
              </a:solidFill>
              <a:latin typeface="Calibri"/>
              <a:ea typeface="Calibri"/>
              <a:cs typeface="Calibri"/>
              <a:sym typeface="Calibri"/>
            </a:endParaRPr>
          </a:p>
        </p:txBody>
      </p:sp>
      <p:sp>
        <p:nvSpPr>
          <p:cNvPr id="158" name="Google Shape;158;p29"/>
          <p:cNvSpPr/>
          <p:nvPr/>
        </p:nvSpPr>
        <p:spPr>
          <a:xfrm>
            <a:off x="6955458" y="2085025"/>
            <a:ext cx="2053500" cy="1411500"/>
          </a:xfrm>
          <a:prstGeom prst="rect">
            <a:avLst/>
          </a:prstGeom>
          <a:solidFill>
            <a:schemeClr val="accent4"/>
          </a:solidFill>
          <a:ln cap="flat" cmpd="sng" w="11050">
            <a:solidFill>
              <a:schemeClr val="lt1"/>
            </a:solidFill>
            <a:prstDash val="solid"/>
            <a:round/>
            <a:headEnd len="sm" w="sm" type="none"/>
            <a:tailEnd len="sm" w="sm" type="none"/>
          </a:ln>
        </p:spPr>
        <p:txBody>
          <a:bodyPr anchorCtr="0" anchor="ctr" bIns="106200" lIns="106200" spcFirstLastPara="1" rIns="106200" wrap="square" tIns="106200">
            <a:noAutofit/>
          </a:bodyPr>
          <a:lstStyle/>
          <a:p>
            <a:pPr indent="0" lvl="0" marL="0" rtl="0" algn="ctr">
              <a:spcBef>
                <a:spcPts val="0"/>
              </a:spcBef>
              <a:spcAft>
                <a:spcPts val="0"/>
              </a:spcAft>
              <a:buNone/>
            </a:pPr>
            <a:r>
              <a:rPr lang="en" sz="1626">
                <a:solidFill>
                  <a:schemeClr val="lt1"/>
                </a:solidFill>
                <a:latin typeface="Calibri"/>
                <a:ea typeface="Calibri"/>
                <a:cs typeface="Calibri"/>
                <a:sym typeface="Calibri"/>
              </a:rPr>
              <a:t>Assay</a:t>
            </a:r>
            <a:endParaRPr sz="1626">
              <a:solidFill>
                <a:schemeClr val="lt1"/>
              </a:solidFill>
              <a:latin typeface="Calibri"/>
              <a:ea typeface="Calibri"/>
              <a:cs typeface="Calibri"/>
              <a:sym typeface="Calibri"/>
            </a:endParaRPr>
          </a:p>
        </p:txBody>
      </p:sp>
      <p:sp>
        <p:nvSpPr>
          <p:cNvPr id="159" name="Google Shape;159;p29"/>
          <p:cNvSpPr/>
          <p:nvPr/>
        </p:nvSpPr>
        <p:spPr>
          <a:xfrm>
            <a:off x="2281107" y="2499121"/>
            <a:ext cx="1234800" cy="747300"/>
          </a:xfrm>
          <a:prstGeom prst="rightArrow">
            <a:avLst>
              <a:gd fmla="val 50000" name="adj1"/>
              <a:gd fmla="val 50000" name="adj2"/>
            </a:avLst>
          </a:prstGeom>
          <a:solidFill>
            <a:schemeClr val="accent6"/>
          </a:solidFill>
          <a:ln cap="flat" cmpd="sng" w="11050">
            <a:solidFill>
              <a:schemeClr val="dk2"/>
            </a:solidFill>
            <a:prstDash val="solid"/>
            <a:round/>
            <a:headEnd len="sm" w="sm" type="none"/>
            <a:tailEnd len="sm" w="sm" type="none"/>
          </a:ln>
        </p:spPr>
        <p:txBody>
          <a:bodyPr anchorCtr="0" anchor="ctr" bIns="106200" lIns="106200" spcFirstLastPara="1" rIns="106200" wrap="square" tIns="106200">
            <a:noAutofit/>
          </a:bodyPr>
          <a:lstStyle/>
          <a:p>
            <a:pPr indent="0" lvl="0" marL="0" rtl="0" algn="ctr">
              <a:spcBef>
                <a:spcPts val="0"/>
              </a:spcBef>
              <a:spcAft>
                <a:spcPts val="0"/>
              </a:spcAft>
              <a:buNone/>
            </a:pPr>
            <a:r>
              <a:rPr lang="en" sz="1226">
                <a:solidFill>
                  <a:schemeClr val="lt1"/>
                </a:solidFill>
                <a:latin typeface="Calibri"/>
                <a:ea typeface="Calibri"/>
                <a:cs typeface="Calibri"/>
                <a:sym typeface="Calibri"/>
              </a:rPr>
              <a:t>Gantry Movement</a:t>
            </a:r>
            <a:endParaRPr sz="1226">
              <a:solidFill>
                <a:schemeClr val="lt1"/>
              </a:solidFill>
              <a:latin typeface="Calibri"/>
              <a:ea typeface="Calibri"/>
              <a:cs typeface="Calibri"/>
              <a:sym typeface="Calibri"/>
            </a:endParaRPr>
          </a:p>
        </p:txBody>
      </p:sp>
      <p:sp>
        <p:nvSpPr>
          <p:cNvPr id="160" name="Google Shape;160;p29"/>
          <p:cNvSpPr/>
          <p:nvPr/>
        </p:nvSpPr>
        <p:spPr>
          <a:xfrm>
            <a:off x="5670192" y="2499121"/>
            <a:ext cx="1234800" cy="747300"/>
          </a:xfrm>
          <a:prstGeom prst="rightArrow">
            <a:avLst>
              <a:gd fmla="val 50000" name="adj1"/>
              <a:gd fmla="val 50000" name="adj2"/>
            </a:avLst>
          </a:prstGeom>
          <a:solidFill>
            <a:schemeClr val="accent6"/>
          </a:solidFill>
          <a:ln cap="flat" cmpd="sng" w="11050">
            <a:solidFill>
              <a:schemeClr val="dk2"/>
            </a:solidFill>
            <a:prstDash val="solid"/>
            <a:round/>
            <a:headEnd len="sm" w="sm" type="none"/>
            <a:tailEnd len="sm" w="sm" type="none"/>
          </a:ln>
        </p:spPr>
        <p:txBody>
          <a:bodyPr anchorCtr="0" anchor="ctr" bIns="106200" lIns="106200" spcFirstLastPara="1" rIns="106200" wrap="square" tIns="106200">
            <a:noAutofit/>
          </a:bodyPr>
          <a:lstStyle/>
          <a:p>
            <a:pPr indent="0" lvl="0" marL="0" rtl="0" algn="ctr">
              <a:spcBef>
                <a:spcPts val="0"/>
              </a:spcBef>
              <a:spcAft>
                <a:spcPts val="0"/>
              </a:spcAft>
              <a:buNone/>
            </a:pPr>
            <a:r>
              <a:rPr lang="en" sz="1226">
                <a:solidFill>
                  <a:schemeClr val="lt1"/>
                </a:solidFill>
                <a:latin typeface="Calibri"/>
                <a:ea typeface="Calibri"/>
                <a:cs typeface="Calibri"/>
                <a:sym typeface="Calibri"/>
              </a:rPr>
              <a:t>Gantry Movement</a:t>
            </a:r>
            <a:endParaRPr sz="1226">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30"/>
          <p:cNvSpPr txBox="1"/>
          <p:nvPr>
            <p:ph type="title"/>
          </p:nvPr>
        </p:nvSpPr>
        <p:spPr>
          <a:xfrm>
            <a:off x="400600" y="27734"/>
            <a:ext cx="8229600" cy="8574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4400"/>
              <a:buFont typeface="Calibri"/>
              <a:buNone/>
            </a:pPr>
            <a:r>
              <a:rPr lang="en" sz="3500"/>
              <a:t>Hardware Design: 3D Prints</a:t>
            </a:r>
            <a:endParaRPr sz="3500"/>
          </a:p>
        </p:txBody>
      </p:sp>
      <p:pic>
        <p:nvPicPr>
          <p:cNvPr id="166" name="Google Shape;166;p30"/>
          <p:cNvPicPr preferRelativeResize="0"/>
          <p:nvPr/>
        </p:nvPicPr>
        <p:blipFill>
          <a:blip r:embed="rId3">
            <a:alphaModFix/>
          </a:blip>
          <a:stretch>
            <a:fillRect/>
          </a:stretch>
        </p:blipFill>
        <p:spPr>
          <a:xfrm>
            <a:off x="1655950" y="660976"/>
            <a:ext cx="5832112" cy="444129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31"/>
          <p:cNvSpPr txBox="1"/>
          <p:nvPr>
            <p:ph type="title"/>
          </p:nvPr>
        </p:nvSpPr>
        <p:spPr>
          <a:xfrm>
            <a:off x="457200" y="154484"/>
            <a:ext cx="8229600" cy="6432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4400"/>
              <a:buFont typeface="Calibri"/>
              <a:buNone/>
            </a:pPr>
            <a:r>
              <a:rPr lang="en"/>
              <a:t>Hardware Design: Wiring</a:t>
            </a:r>
            <a:endParaRPr/>
          </a:p>
        </p:txBody>
      </p:sp>
      <p:pic>
        <p:nvPicPr>
          <p:cNvPr id="172" name="Google Shape;172;p31" title="FlySorter_PCBDiagram_final.drawio (2).png"/>
          <p:cNvPicPr preferRelativeResize="0"/>
          <p:nvPr/>
        </p:nvPicPr>
        <p:blipFill>
          <a:blip r:embed="rId3">
            <a:alphaModFix/>
          </a:blip>
          <a:stretch>
            <a:fillRect/>
          </a:stretch>
        </p:blipFill>
        <p:spPr>
          <a:xfrm>
            <a:off x="1257300" y="940338"/>
            <a:ext cx="6629400" cy="2755723"/>
          </a:xfrm>
          <a:prstGeom prst="rect">
            <a:avLst/>
          </a:prstGeom>
          <a:noFill/>
          <a:ln>
            <a:noFill/>
          </a:ln>
        </p:spPr>
      </p:pic>
      <p:pic>
        <p:nvPicPr>
          <p:cNvPr id="173" name="Google Shape;173;p31"/>
          <p:cNvPicPr preferRelativeResize="0"/>
          <p:nvPr/>
        </p:nvPicPr>
        <p:blipFill>
          <a:blip r:embed="rId4">
            <a:alphaModFix/>
          </a:blip>
          <a:stretch>
            <a:fillRect/>
          </a:stretch>
        </p:blipFill>
        <p:spPr>
          <a:xfrm>
            <a:off x="1701150" y="3904850"/>
            <a:ext cx="1295513" cy="1202949"/>
          </a:xfrm>
          <a:prstGeom prst="rect">
            <a:avLst/>
          </a:prstGeom>
          <a:noFill/>
          <a:ln>
            <a:noFill/>
          </a:ln>
        </p:spPr>
      </p:pic>
      <p:pic>
        <p:nvPicPr>
          <p:cNvPr id="174" name="Google Shape;174;p31"/>
          <p:cNvPicPr preferRelativeResize="0"/>
          <p:nvPr/>
        </p:nvPicPr>
        <p:blipFill rotWithShape="1">
          <a:blip r:embed="rId5">
            <a:alphaModFix/>
          </a:blip>
          <a:srcRect b="0" l="2334" r="0" t="2095"/>
          <a:stretch/>
        </p:blipFill>
        <p:spPr>
          <a:xfrm>
            <a:off x="3138300" y="3904849"/>
            <a:ext cx="1515375" cy="1202951"/>
          </a:xfrm>
          <a:prstGeom prst="rect">
            <a:avLst/>
          </a:prstGeom>
          <a:noFill/>
          <a:ln>
            <a:noFill/>
          </a:ln>
        </p:spPr>
      </p:pic>
      <p:pic>
        <p:nvPicPr>
          <p:cNvPr id="175" name="Google Shape;175;p31"/>
          <p:cNvPicPr preferRelativeResize="0"/>
          <p:nvPr/>
        </p:nvPicPr>
        <p:blipFill rotWithShape="1">
          <a:blip r:embed="rId6">
            <a:alphaModFix/>
          </a:blip>
          <a:srcRect b="2873" l="5562" r="3702" t="5325"/>
          <a:stretch/>
        </p:blipFill>
        <p:spPr>
          <a:xfrm>
            <a:off x="403112" y="3904840"/>
            <a:ext cx="1156418" cy="1202965"/>
          </a:xfrm>
          <a:prstGeom prst="rect">
            <a:avLst/>
          </a:prstGeom>
          <a:noFill/>
          <a:ln>
            <a:noFill/>
          </a:ln>
        </p:spPr>
      </p:pic>
      <p:sp>
        <p:nvSpPr>
          <p:cNvPr id="176" name="Google Shape;176;p31"/>
          <p:cNvSpPr txBox="1"/>
          <p:nvPr/>
        </p:nvSpPr>
        <p:spPr>
          <a:xfrm>
            <a:off x="4795307" y="3696039"/>
            <a:ext cx="3945600" cy="1084800"/>
          </a:xfrm>
          <a:prstGeom prst="rect">
            <a:avLst/>
          </a:prstGeom>
          <a:noFill/>
          <a:ln>
            <a:noFill/>
          </a:ln>
        </p:spPr>
        <p:txBody>
          <a:bodyPr anchorCtr="0" anchor="t" bIns="62650" lIns="62650" spcFirstLastPara="1" rIns="62650" wrap="square" tIns="62650">
            <a:noAutofit/>
          </a:bodyPr>
          <a:lstStyle/>
          <a:p>
            <a:pPr indent="0" lvl="0" marL="0" rtl="0" algn="l">
              <a:spcBef>
                <a:spcPts val="0"/>
              </a:spcBef>
              <a:spcAft>
                <a:spcPts val="0"/>
              </a:spcAft>
              <a:buNone/>
            </a:pPr>
            <a:r>
              <a:rPr lang="en" sz="2330">
                <a:solidFill>
                  <a:schemeClr val="dk1"/>
                </a:solidFill>
                <a:latin typeface="Calibri"/>
                <a:ea typeface="Calibri"/>
                <a:cs typeface="Calibri"/>
                <a:sym typeface="Calibri"/>
              </a:rPr>
              <a:t>3 Motors:</a:t>
            </a:r>
            <a:endParaRPr sz="2330">
              <a:solidFill>
                <a:schemeClr val="dk1"/>
              </a:solidFill>
              <a:latin typeface="Calibri"/>
              <a:ea typeface="Calibri"/>
              <a:cs typeface="Calibri"/>
              <a:sym typeface="Calibri"/>
            </a:endParaRPr>
          </a:p>
          <a:p>
            <a:pPr indent="-295873" lvl="0" marL="313277" rtl="0" algn="l">
              <a:spcBef>
                <a:spcPts val="0"/>
              </a:spcBef>
              <a:spcAft>
                <a:spcPts val="0"/>
              </a:spcAft>
              <a:buClr>
                <a:schemeClr val="dk1"/>
              </a:buClr>
              <a:buSzPts val="2193"/>
              <a:buFont typeface="Calibri"/>
              <a:buChar char="●"/>
            </a:pPr>
            <a:r>
              <a:rPr lang="en" sz="2193">
                <a:solidFill>
                  <a:schemeClr val="dk1"/>
                </a:solidFill>
                <a:latin typeface="Calibri"/>
                <a:ea typeface="Calibri"/>
                <a:cs typeface="Calibri"/>
                <a:sym typeface="Calibri"/>
              </a:rPr>
              <a:t>Nema 17 Stepper Motor</a:t>
            </a:r>
            <a:endParaRPr sz="2193">
              <a:solidFill>
                <a:schemeClr val="dk1"/>
              </a:solidFill>
              <a:latin typeface="Calibri"/>
              <a:ea typeface="Calibri"/>
              <a:cs typeface="Calibri"/>
              <a:sym typeface="Calibri"/>
            </a:endParaRPr>
          </a:p>
          <a:p>
            <a:pPr indent="-295873" lvl="0" marL="313277" rtl="0" algn="l">
              <a:spcBef>
                <a:spcPts val="0"/>
              </a:spcBef>
              <a:spcAft>
                <a:spcPts val="0"/>
              </a:spcAft>
              <a:buClr>
                <a:schemeClr val="dk1"/>
              </a:buClr>
              <a:buSzPts val="2193"/>
              <a:buFont typeface="Calibri"/>
              <a:buChar char="●"/>
            </a:pPr>
            <a:r>
              <a:rPr lang="en" sz="2193">
                <a:solidFill>
                  <a:schemeClr val="dk1"/>
                </a:solidFill>
                <a:latin typeface="Calibri"/>
                <a:ea typeface="Calibri"/>
                <a:cs typeface="Calibri"/>
                <a:sym typeface="Calibri"/>
              </a:rPr>
              <a:t>12VDC Eccentric Motor</a:t>
            </a:r>
            <a:endParaRPr sz="2193">
              <a:solidFill>
                <a:schemeClr val="dk1"/>
              </a:solidFill>
              <a:latin typeface="Calibri"/>
              <a:ea typeface="Calibri"/>
              <a:cs typeface="Calibri"/>
              <a:sym typeface="Calibri"/>
            </a:endParaRPr>
          </a:p>
          <a:p>
            <a:pPr indent="-295873" lvl="0" marL="313277" rtl="0" algn="l">
              <a:spcBef>
                <a:spcPts val="0"/>
              </a:spcBef>
              <a:spcAft>
                <a:spcPts val="0"/>
              </a:spcAft>
              <a:buClr>
                <a:schemeClr val="dk1"/>
              </a:buClr>
              <a:buSzPts val="2193"/>
              <a:buFont typeface="Calibri"/>
              <a:buChar char="●"/>
            </a:pPr>
            <a:r>
              <a:rPr lang="en" sz="2193">
                <a:solidFill>
                  <a:schemeClr val="dk1"/>
                </a:solidFill>
                <a:latin typeface="Calibri"/>
                <a:ea typeface="Calibri"/>
                <a:cs typeface="Calibri"/>
                <a:sym typeface="Calibri"/>
              </a:rPr>
              <a:t>12VDC Vacuum Pump</a:t>
            </a:r>
            <a:endParaRPr sz="2193">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32"/>
          <p:cNvSpPr txBox="1"/>
          <p:nvPr>
            <p:ph type="title"/>
          </p:nvPr>
        </p:nvSpPr>
        <p:spPr>
          <a:xfrm>
            <a:off x="457200" y="154484"/>
            <a:ext cx="8229600" cy="6432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4400"/>
              <a:buFont typeface="Calibri"/>
              <a:buNone/>
            </a:pPr>
            <a:r>
              <a:rPr lang="en"/>
              <a:t>Hardware Design: Wiring</a:t>
            </a:r>
            <a:endParaRPr/>
          </a:p>
        </p:txBody>
      </p:sp>
      <p:pic>
        <p:nvPicPr>
          <p:cNvPr id="182" name="Google Shape;182;p32" title="IMG_6592.jpg"/>
          <p:cNvPicPr preferRelativeResize="0"/>
          <p:nvPr/>
        </p:nvPicPr>
        <p:blipFill rotWithShape="1">
          <a:blip r:embed="rId3">
            <a:alphaModFix/>
          </a:blip>
          <a:srcRect b="14035" l="0" r="0" t="18132"/>
          <a:stretch/>
        </p:blipFill>
        <p:spPr>
          <a:xfrm>
            <a:off x="859850" y="1082890"/>
            <a:ext cx="3401076" cy="2315910"/>
          </a:xfrm>
          <a:prstGeom prst="rect">
            <a:avLst/>
          </a:prstGeom>
          <a:noFill/>
          <a:ln>
            <a:noFill/>
          </a:ln>
        </p:spPr>
      </p:pic>
      <p:pic>
        <p:nvPicPr>
          <p:cNvPr id="183" name="Google Shape;183;p32"/>
          <p:cNvPicPr preferRelativeResize="0"/>
          <p:nvPr/>
        </p:nvPicPr>
        <p:blipFill>
          <a:blip r:embed="rId4">
            <a:alphaModFix/>
          </a:blip>
          <a:stretch>
            <a:fillRect/>
          </a:stretch>
        </p:blipFill>
        <p:spPr>
          <a:xfrm>
            <a:off x="4920139" y="1086513"/>
            <a:ext cx="2618257" cy="2315907"/>
          </a:xfrm>
          <a:prstGeom prst="rect">
            <a:avLst/>
          </a:prstGeom>
          <a:noFill/>
          <a:ln>
            <a:noFill/>
          </a:ln>
        </p:spPr>
      </p:pic>
      <p:sp>
        <p:nvSpPr>
          <p:cNvPr id="184" name="Google Shape;184;p32"/>
          <p:cNvSpPr txBox="1"/>
          <p:nvPr>
            <p:ph idx="1" type="body"/>
          </p:nvPr>
        </p:nvSpPr>
        <p:spPr>
          <a:xfrm>
            <a:off x="859850" y="3608194"/>
            <a:ext cx="7551300" cy="1301400"/>
          </a:xfrm>
          <a:prstGeom prst="rect">
            <a:avLst/>
          </a:prstGeom>
          <a:noFill/>
          <a:ln>
            <a:noFill/>
          </a:ln>
        </p:spPr>
        <p:txBody>
          <a:bodyPr anchorCtr="0" anchor="t" bIns="45700" lIns="91425" spcFirstLastPara="1" rIns="91425" wrap="square" tIns="45700">
            <a:normAutofit fontScale="85000" lnSpcReduction="10000"/>
          </a:bodyPr>
          <a:lstStyle/>
          <a:p>
            <a:pPr indent="-325755" lvl="0" marL="342900" rtl="0" algn="l">
              <a:spcBef>
                <a:spcPts val="640"/>
              </a:spcBef>
              <a:spcAft>
                <a:spcPts val="0"/>
              </a:spcAft>
              <a:buSzPct val="56250"/>
              <a:buChar char="•"/>
            </a:pPr>
            <a:r>
              <a:rPr lang="en"/>
              <a:t>PCB designed in KiCAD to simplify wiring</a:t>
            </a:r>
            <a:endParaRPr/>
          </a:p>
          <a:p>
            <a:pPr indent="-325755" lvl="0" marL="342900" rtl="0" algn="l">
              <a:spcBef>
                <a:spcPts val="0"/>
              </a:spcBef>
              <a:spcAft>
                <a:spcPts val="0"/>
              </a:spcAft>
              <a:buSzPct val="56250"/>
              <a:buChar char="•"/>
            </a:pPr>
            <a:r>
              <a:rPr lang="en"/>
              <a:t>Contains the stepper motor driver, DC motor drivers, barrel jack 12V connection, and GPIO pins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33"/>
          <p:cNvSpPr txBox="1"/>
          <p:nvPr>
            <p:ph type="title"/>
          </p:nvPr>
        </p:nvSpPr>
        <p:spPr>
          <a:xfrm>
            <a:off x="457200" y="405659"/>
            <a:ext cx="8229600" cy="6432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
              <a:t>Methodology: Testing and Verifications</a:t>
            </a:r>
            <a:endParaRPr/>
          </a:p>
        </p:txBody>
      </p:sp>
      <p:pic>
        <p:nvPicPr>
          <p:cNvPr id="190" name="Google Shape;190;p33"/>
          <p:cNvPicPr preferRelativeResize="0"/>
          <p:nvPr/>
        </p:nvPicPr>
        <p:blipFill>
          <a:blip r:embed="rId4">
            <a:alphaModFix/>
          </a:blip>
          <a:stretch>
            <a:fillRect/>
          </a:stretch>
        </p:blipFill>
        <p:spPr>
          <a:xfrm>
            <a:off x="1962675" y="4273326"/>
            <a:ext cx="5218651" cy="771875"/>
          </a:xfrm>
          <a:prstGeom prst="rect">
            <a:avLst/>
          </a:prstGeom>
          <a:noFill/>
          <a:ln>
            <a:noFill/>
          </a:ln>
        </p:spPr>
      </p:pic>
      <p:pic>
        <p:nvPicPr>
          <p:cNvPr id="191" name="Google Shape;191;p33" title="IMG_6588.jpg"/>
          <p:cNvPicPr preferRelativeResize="0"/>
          <p:nvPr/>
        </p:nvPicPr>
        <p:blipFill rotWithShape="1">
          <a:blip r:embed="rId5">
            <a:alphaModFix/>
          </a:blip>
          <a:srcRect b="14035" l="5045" r="3897" t="19097"/>
          <a:stretch/>
        </p:blipFill>
        <p:spPr>
          <a:xfrm>
            <a:off x="1176409" y="1219888"/>
            <a:ext cx="2668033" cy="1441194"/>
          </a:xfrm>
          <a:prstGeom prst="rect">
            <a:avLst/>
          </a:prstGeom>
          <a:noFill/>
          <a:ln>
            <a:noFill/>
          </a:ln>
        </p:spPr>
      </p:pic>
      <p:pic>
        <p:nvPicPr>
          <p:cNvPr id="192" name="Google Shape;192;p33" title="IMG_6590.jpg"/>
          <p:cNvPicPr preferRelativeResize="0"/>
          <p:nvPr/>
        </p:nvPicPr>
        <p:blipFill>
          <a:blip r:embed="rId6">
            <a:alphaModFix/>
          </a:blip>
          <a:stretch>
            <a:fillRect/>
          </a:stretch>
        </p:blipFill>
        <p:spPr>
          <a:xfrm>
            <a:off x="1176400" y="2661075"/>
            <a:ext cx="2668039" cy="1441197"/>
          </a:xfrm>
          <a:prstGeom prst="rect">
            <a:avLst/>
          </a:prstGeom>
          <a:noFill/>
          <a:ln>
            <a:noFill/>
          </a:ln>
        </p:spPr>
      </p:pic>
      <p:pic>
        <p:nvPicPr>
          <p:cNvPr id="193" name="Google Shape;193;p33" title="67D290DE-6D75-4EC7-A710-3BF0446AC8A8.jpeg"/>
          <p:cNvPicPr preferRelativeResize="0"/>
          <p:nvPr/>
        </p:nvPicPr>
        <p:blipFill>
          <a:blip r:embed="rId7">
            <a:alphaModFix/>
          </a:blip>
          <a:stretch>
            <a:fillRect/>
          </a:stretch>
        </p:blipFill>
        <p:spPr>
          <a:xfrm>
            <a:off x="5479800" y="1151226"/>
            <a:ext cx="2264801" cy="30197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